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8" r:id="rId2"/>
    <p:sldMasterId id="2147483723" r:id="rId3"/>
    <p:sldMasterId id="2147483737" r:id="rId4"/>
  </p:sldMasterIdLst>
  <p:notesMasterIdLst>
    <p:notesMasterId r:id="rId31"/>
  </p:notesMasterIdLst>
  <p:sldIdLst>
    <p:sldId id="335" r:id="rId5"/>
    <p:sldId id="2145706499" r:id="rId6"/>
    <p:sldId id="2145706497" r:id="rId7"/>
    <p:sldId id="7260" r:id="rId8"/>
    <p:sldId id="7249" r:id="rId9"/>
    <p:sldId id="7253" r:id="rId10"/>
    <p:sldId id="7552" r:id="rId11"/>
    <p:sldId id="7564" r:id="rId12"/>
    <p:sldId id="7209" r:id="rId13"/>
    <p:sldId id="7187" r:id="rId14"/>
    <p:sldId id="7208" r:id="rId15"/>
    <p:sldId id="7544" r:id="rId16"/>
    <p:sldId id="7189" r:id="rId17"/>
    <p:sldId id="2145706547" r:id="rId18"/>
    <p:sldId id="7553" r:id="rId19"/>
    <p:sldId id="7254" r:id="rId20"/>
    <p:sldId id="2145706548" r:id="rId21"/>
    <p:sldId id="2145706549" r:id="rId22"/>
    <p:sldId id="7190" r:id="rId23"/>
    <p:sldId id="375" r:id="rId24"/>
    <p:sldId id="7256" r:id="rId25"/>
    <p:sldId id="7557" r:id="rId26"/>
    <p:sldId id="7558" r:id="rId27"/>
    <p:sldId id="7559" r:id="rId28"/>
    <p:sldId id="7560" r:id="rId29"/>
    <p:sldId id="756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AB1806E-9D27-C9E5-3F44-A496E9F12046}" name="Jan Komtebedde" initials="JK" userId="S::jkomtebedde@corviamedical.com::9e7c3dd3-9c28-47e7-915e-f48d82733789" providerId="AD"/>
  <p188:author id="{EBB2EFA9-7BF9-DB47-95AC-FC2DCBFE3664}" name="Javier Echenique" initials="JE" userId="2cbaf438cfd02aa9" providerId="Windows Live"/>
  <p188:author id="{57BD5ED1-DA3D-65B0-5540-12BF2CE7E1CE}" name="Lisa Ensz" initials="LE" userId="S::lensz@corviamedical.com::7ad7a527-9390-4707-9a20-83451378fcfa" providerId="AD"/>
  <p188:author id="{E9FA77F6-7920-70EF-0F21-8F957A2D5D0D}" name="Martina Schroeder" initials="MS" userId="S::mschroeder@corviamedical.com::0f03090d-b0ec-4f5e-a5e9-1ca604b3514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Martina Schroeder" initials="MS" lastIdx="27" clrIdx="6">
    <p:extLst>
      <p:ext uri="{19B8F6BF-5375-455C-9EA6-DF929625EA0E}">
        <p15:presenceInfo xmlns:p15="http://schemas.microsoft.com/office/powerpoint/2012/main" userId="S::mschroeder@corviamedical.com::0f03090d-b0ec-4f5e-a5e9-1ca604b35143" providerId="AD"/>
      </p:ext>
    </p:extLst>
  </p:cmAuthor>
  <p:cmAuthor id="1" name="Sonia Bjork" initials="SB" lastIdx="8" clrIdx="0">
    <p:extLst>
      <p:ext uri="{19B8F6BF-5375-455C-9EA6-DF929625EA0E}">
        <p15:presenceInfo xmlns:p15="http://schemas.microsoft.com/office/powerpoint/2012/main" userId="S::sbjork@intactvascular.com::214e16d2-72fa-40b8-afe9-f0491e22a1a8" providerId="AD"/>
      </p:ext>
    </p:extLst>
  </p:cmAuthor>
  <p:cmAuthor id="8" name="George Fazio" initials="GF" lastIdx="4" clrIdx="7">
    <p:extLst>
      <p:ext uri="{19B8F6BF-5375-455C-9EA6-DF929625EA0E}">
        <p15:presenceInfo xmlns:p15="http://schemas.microsoft.com/office/powerpoint/2012/main" userId="S::gfazio@corviamedical.com::e6e27e9c-63a1-4fef-9f69-cf56a31ee97a" providerId="AD"/>
      </p:ext>
    </p:extLst>
  </p:cmAuthor>
  <p:cmAuthor id="2" name="Lisa Ensz" initials="LE" lastIdx="160" clrIdx="1">
    <p:extLst>
      <p:ext uri="{19B8F6BF-5375-455C-9EA6-DF929625EA0E}">
        <p15:presenceInfo xmlns:p15="http://schemas.microsoft.com/office/powerpoint/2012/main" userId="S::lensz@corviamedical.com::7ad7a527-9390-4707-9a20-83451378fcfa" providerId="AD"/>
      </p:ext>
    </p:extLst>
  </p:cmAuthor>
  <p:cmAuthor id="3" name="Jan Komtebedde" initials="JK" lastIdx="22" clrIdx="2">
    <p:extLst>
      <p:ext uri="{19B8F6BF-5375-455C-9EA6-DF929625EA0E}">
        <p15:presenceInfo xmlns:p15="http://schemas.microsoft.com/office/powerpoint/2012/main" userId="S::jkomtebedde@corviamedical.com::9e7c3dd3-9c28-47e7-915e-f48d82733789" providerId="AD"/>
      </p:ext>
    </p:extLst>
  </p:cmAuthor>
  <p:cmAuthor id="4" name="Javier Echenique" initials="JE" lastIdx="110" clrIdx="3">
    <p:extLst>
      <p:ext uri="{19B8F6BF-5375-455C-9EA6-DF929625EA0E}">
        <p15:presenceInfo xmlns:p15="http://schemas.microsoft.com/office/powerpoint/2012/main" userId="2cbaf438cfd02aa9" providerId="Windows Live"/>
      </p:ext>
    </p:extLst>
  </p:cmAuthor>
  <p:cmAuthor id="5" name="Kate Stohlman" initials="KS" lastIdx="39" clrIdx="4">
    <p:extLst>
      <p:ext uri="{19B8F6BF-5375-455C-9EA6-DF929625EA0E}">
        <p15:presenceInfo xmlns:p15="http://schemas.microsoft.com/office/powerpoint/2012/main" userId="S::kstohlman@corviamedical.com::29d3b741-b8a1-4b6a-a9a4-6446b291a3ab" providerId="AD"/>
      </p:ext>
    </p:extLst>
  </p:cmAuthor>
  <p:cmAuthor id="6" name="Lisa Ensz" initials="LE [2]" lastIdx="7" clrIdx="5">
    <p:extLst>
      <p:ext uri="{19B8F6BF-5375-455C-9EA6-DF929625EA0E}">
        <p15:presenceInfo xmlns:p15="http://schemas.microsoft.com/office/powerpoint/2012/main" userId="8GBlzVleVFe2jgws9YUZV7WNvkHUl6iutjczUBypDss=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A0BF"/>
    <a:srgbClr val="000000"/>
    <a:srgbClr val="173B68"/>
    <a:srgbClr val="3DBCAC"/>
    <a:srgbClr val="E1F0F2"/>
    <a:srgbClr val="FFFFFF"/>
    <a:srgbClr val="DEE567"/>
    <a:srgbClr val="E81D2C"/>
    <a:srgbClr val="7030A0"/>
    <a:srgbClr val="97C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74" autoAdjust="0"/>
    <p:restoredTop sz="91620" autoAdjust="0"/>
  </p:normalViewPr>
  <p:slideViewPr>
    <p:cSldViewPr snapToGrid="0" snapToObjects="1">
      <p:cViewPr>
        <p:scale>
          <a:sx n="90" d="100"/>
          <a:sy n="90" d="100"/>
        </p:scale>
        <p:origin x="-78" y="-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3CC10E-2E22-8A4E-9ECE-0EB5D2BB1A92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06ED2-DD95-7C4F-905E-E0D9E5F13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977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06ED2-DD95-7C4F-905E-E0D9E5F139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823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06ED2-DD95-7C4F-905E-E0D9E5F1392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79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06ED2-DD95-7C4F-905E-E0D9E5F1392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73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032B8-994D-4C17-8F69-98CA0EB6CA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903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06ED2-DD95-7C4F-905E-E0D9E5F139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590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06ED2-DD95-7C4F-905E-E0D9E5F139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38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06ED2-DD95-7C4F-905E-E0D9E5F139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010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06ED2-DD95-7C4F-905E-E0D9E5F139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892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06ED2-DD95-7C4F-905E-E0D9E5F1392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96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Patients referred by ED when they show up with decompensated HF</a:t>
            </a:r>
          </a:p>
          <a:p>
            <a:r>
              <a:rPr lang="en-US" dirty="0"/>
              <a:t>Patients referred by PCP because of dyspnea upon exertion</a:t>
            </a:r>
          </a:p>
          <a:p>
            <a:r>
              <a:rPr lang="en-US" dirty="0"/>
              <a:t>Want to ensure that a valve issue is not the cause of symptoms</a:t>
            </a:r>
          </a:p>
          <a:p>
            <a:r>
              <a:rPr lang="en-US" dirty="0"/>
              <a:t>LVEDP can now be estimated from echo (Joe will send paper)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06ED2-DD95-7C4F-905E-E0D9E5F1392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34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06ED2-DD95-7C4F-905E-E0D9E5F1392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54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6CC9D-F437-7147-AFE3-A8367ADC42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1813304"/>
            <a:ext cx="8743950" cy="17982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 spc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B2A5E5-9F54-CD48-86AF-B477EE57EC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3657123"/>
            <a:ext cx="8255000" cy="4880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FBEA3A-996D-D84D-8959-56665F910B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239" y="585091"/>
            <a:ext cx="3544410" cy="993338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A06496C-C12F-4742-8E22-84E64380D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Confidential / Internal Use Only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FB52CA7-8C39-414D-B165-90306A4A35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987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329F6-6546-1D4D-9AA8-599F9EAEF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0BA3E11-4761-0544-A4A6-38B8E3AE5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57" y="393539"/>
            <a:ext cx="11043292" cy="57873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2BCC8D1-0D72-CB40-9B72-20EEEE6949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/ Internal Use Only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DF04EF8-EC82-0848-9BB4-104EA3C03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520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3A751-61AB-1C45-B7E2-6916CC962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57" y="393540"/>
            <a:ext cx="11043292" cy="482224"/>
          </a:xfrm>
        </p:spPr>
        <p:txBody>
          <a:bodyPr wrap="none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329F6-6546-1D4D-9AA8-599F9EAEF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556" y="1504708"/>
            <a:ext cx="11043293" cy="4500675"/>
          </a:xfrm>
        </p:spPr>
        <p:txBody>
          <a:bodyPr/>
          <a:lstStyle>
            <a:lvl1pPr>
              <a:buClr>
                <a:srgbClr val="E4002B"/>
              </a:buClr>
              <a:defRPr/>
            </a:lvl1pPr>
            <a:lvl2pPr>
              <a:buClr>
                <a:srgbClr val="E4002B"/>
              </a:buClr>
              <a:defRPr/>
            </a:lvl2pPr>
            <a:lvl3pPr>
              <a:buClr>
                <a:srgbClr val="E4002B"/>
              </a:buClr>
              <a:defRPr/>
            </a:lvl3pPr>
            <a:lvl4pPr>
              <a:buClr>
                <a:srgbClr val="E4002B"/>
              </a:buClr>
              <a:defRPr/>
            </a:lvl4pPr>
            <a:lvl5pPr>
              <a:buClr>
                <a:srgbClr val="E4002B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7745D45-5138-B74A-BD5E-830CE231C443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10137" y="872440"/>
            <a:ext cx="11016713" cy="362436"/>
          </a:xfrm>
        </p:spPr>
        <p:txBody>
          <a:bodyPr wrap="none" anchor="t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3D9A527-018B-F348-A151-C013E35FB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/ Internal Use Only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E9C4393-7888-4F4F-A577-11012B8FA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99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2BBF4-4755-2E43-81C8-9F1432963A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231901"/>
            <a:ext cx="5448300" cy="4762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D1AC3B-2553-0A42-945D-545D234C4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31901"/>
            <a:ext cx="5454650" cy="4762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F79CC8C-B769-7044-A242-41589ECB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56" y="393539"/>
            <a:ext cx="11043293" cy="57873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303215C-D01A-7847-946D-C72BB618C0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/ Internal Use Only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FCC72A7-3D4B-4046-91DF-91B2539E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678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59B3A-EF67-1A4F-B632-9FBDF462F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971335"/>
            <a:ext cx="54260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F8EDB6-E495-CE42-A41E-89099C72B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1795247"/>
            <a:ext cx="5426075" cy="37131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6CA6CA-7425-5243-ACA5-DFDFFF23D1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971335"/>
            <a:ext cx="54546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F8943A-5440-8042-B03C-4BB432F200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795247"/>
            <a:ext cx="5454650" cy="37131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1422EFD-2008-5A44-8C8C-D8E20579C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56" y="393539"/>
            <a:ext cx="11043293" cy="57873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9BC5C37-CABD-1543-8DAE-636E8056E9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/ Internal Use Only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8121A3B-2CB2-0644-86BF-D062AEB610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171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83E42B-B43A-2341-AE9A-E299364BB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56" y="393539"/>
            <a:ext cx="11043293" cy="57873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80C63BB-4344-3D42-9714-7142FCDD9E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/ Internal Use Only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0E19BAA-A9AF-E344-94BE-001111697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55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FE8997B-7E0D-E04C-BB22-EDC115F8A8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/ Internal Use Only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DE010DC-9672-C241-8EE0-B1C9079193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501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329F6-6546-1D4D-9AA8-599F9EAEF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0BA3E11-4761-0544-A4A6-38B8E3AE5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57" y="393539"/>
            <a:ext cx="11043292" cy="578733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A4A4DA-D5A7-3B43-8697-C183538B5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/ Internal Use Only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636B737-BFD8-2744-A5EC-06BBFCFBDB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600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and Content -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329F6-6546-1D4D-9AA8-599F9EAEF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556" y="1504708"/>
            <a:ext cx="11043293" cy="450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58B0755-F55E-FA4D-8F93-18379CF82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57" y="393540"/>
            <a:ext cx="11043292" cy="482224"/>
          </a:xfrm>
        </p:spPr>
        <p:txBody>
          <a:bodyPr wrap="none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2BA36FE-28F4-4642-A4BC-E21060FAB117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10137" y="872440"/>
            <a:ext cx="11016713" cy="362436"/>
          </a:xfrm>
        </p:spPr>
        <p:txBody>
          <a:bodyPr wrap="none" anchor="t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E227E9B-B6BF-DD4A-BFEA-373EB08917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/ Internal Use Only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81F552-CDA8-C645-B5B4-7323D6BBFA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537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2BBF4-4755-2E43-81C8-9F1432963A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231901"/>
            <a:ext cx="5448300" cy="4762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D1AC3B-2553-0A42-945D-545D234C4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31901"/>
            <a:ext cx="5454650" cy="4762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F79CC8C-B769-7044-A242-41589ECB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56" y="393539"/>
            <a:ext cx="11043293" cy="578733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E857CA4-33DC-6949-9BD1-41850EF78F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/ Internal Use Only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AC63AF0-6F16-4D41-A70E-0375F80AAB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2643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59B3A-EF67-1A4F-B632-9FBDF462F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972272"/>
            <a:ext cx="5426075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F8EDB6-E495-CE42-A41E-89099C72B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1796184"/>
            <a:ext cx="5426075" cy="37131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6CA6CA-7425-5243-ACA5-DFDFFF23D1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972272"/>
            <a:ext cx="545465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F8943A-5440-8042-B03C-4BB432F200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796184"/>
            <a:ext cx="5454650" cy="37131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1422EFD-2008-5A44-8C8C-D8E20579C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56" y="393539"/>
            <a:ext cx="11043293" cy="578733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E91324E-50A0-BF49-A98C-B10B2F3ACE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/ Internal Use Only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FA32F72-4EC1-5947-8130-E13FD76009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985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- Patient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6CC9D-F437-7147-AFE3-A8367ADC42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1813304"/>
            <a:ext cx="8610600" cy="17982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 spc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B2A5E5-9F54-CD48-86AF-B477EE57EC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3657123"/>
            <a:ext cx="8255000" cy="4880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FBEA3A-996D-D84D-8959-56665F910B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239" y="585091"/>
            <a:ext cx="3544410" cy="993338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F45B519-6734-FE4A-BA5A-601DAC50F4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Confidential / Internal Use Only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278EE0-3A2B-C24B-BD56-2D282A9C80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8973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83E42B-B43A-2341-AE9A-E299364BB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56" y="393539"/>
            <a:ext cx="11043293" cy="578733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0E1A5-3BF2-ED40-A422-0B6BA26FA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/ Internal Use Only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C22880-1DC6-B749-BA3A-FF4BD9DA62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113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396EF8E-B6A4-6A42-B15B-72F737021E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/ Internal Use Only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C73F8DC-0971-F14F-B0E3-0F02BD80F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5281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6CC9D-F437-7147-AFE3-A8367ADC42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1813304"/>
            <a:ext cx="8877300" cy="17982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 spc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Divider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B2A5E5-9F54-CD48-86AF-B477EE57EC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3657123"/>
            <a:ext cx="8255000" cy="4880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D5DE385-6526-2644-B285-40A322FEA7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Confidential / Internal Use Only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41D2A2A-C037-A542-A389-5239D702DD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0993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329F6-6546-1D4D-9AA8-599F9EAEF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0BA3E11-4761-0544-A4A6-38B8E3AE5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57" y="393539"/>
            <a:ext cx="11043292" cy="57873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2BCC8D1-0D72-CB40-9B72-20EEEE6949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/ Internal Use Only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DF04EF8-EC82-0848-9BB4-104EA3C03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3623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3A751-61AB-1C45-B7E2-6916CC962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57" y="393540"/>
            <a:ext cx="11043292" cy="482224"/>
          </a:xfrm>
        </p:spPr>
        <p:txBody>
          <a:bodyPr wrap="none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329F6-6546-1D4D-9AA8-599F9EAEF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556" y="1504708"/>
            <a:ext cx="11043293" cy="45006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7745D45-5138-B74A-BD5E-830CE231C443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10137" y="872440"/>
            <a:ext cx="11016713" cy="362436"/>
          </a:xfrm>
        </p:spPr>
        <p:txBody>
          <a:bodyPr wrap="none" anchor="t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3D9A527-018B-F348-A151-C013E35FB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/ Internal Use Only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E9C4393-7888-4F4F-A577-11012B8FA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1064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2BBF4-4755-2E43-81C8-9F1432963A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231901"/>
            <a:ext cx="5448300" cy="4762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D1AC3B-2553-0A42-945D-545D234C4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31901"/>
            <a:ext cx="5454650" cy="4762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F79CC8C-B769-7044-A242-41589ECB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56" y="393539"/>
            <a:ext cx="11043293" cy="57873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303215C-D01A-7847-946D-C72BB618C0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/ Internal Use Only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FCC72A7-3D4B-4046-91DF-91B2539E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5080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59B3A-EF67-1A4F-B632-9FBDF462F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971335"/>
            <a:ext cx="54260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F8EDB6-E495-CE42-A41E-89099C72B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1795247"/>
            <a:ext cx="5426075" cy="37131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6CA6CA-7425-5243-ACA5-DFDFFF23D1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971335"/>
            <a:ext cx="54546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F8943A-5440-8042-B03C-4BB432F200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795247"/>
            <a:ext cx="5454650" cy="37131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1422EFD-2008-5A44-8C8C-D8E20579C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56" y="393539"/>
            <a:ext cx="11043293" cy="57873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9BC5C37-CABD-1543-8DAE-636E8056E9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/ Internal Use Only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8121A3B-2CB2-0644-86BF-D062AEB610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53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83E42B-B43A-2341-AE9A-E299364BB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56" y="393539"/>
            <a:ext cx="11043293" cy="57873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80C63BB-4344-3D42-9714-7142FCDD9E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/ Internal Use Only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0E19BAA-A9AF-E344-94BE-001111697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0400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FE8997B-7E0D-E04C-BB22-EDC115F8A8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/ Internal Use Only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DE010DC-9672-C241-8EE0-B1C9079193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8367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329F6-6546-1D4D-9AA8-599F9EAEF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0BA3E11-4761-0544-A4A6-38B8E3AE5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57" y="393539"/>
            <a:ext cx="11043292" cy="578733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A4A4DA-D5A7-3B43-8697-C183538B5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/ Internal Use Only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636B737-BFD8-2744-A5EC-06BBFCFBDB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575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- Produ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6CC9D-F437-7147-AFE3-A8367ADC42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1813304"/>
            <a:ext cx="8610600" cy="17982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 spc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B2A5E5-9F54-CD48-86AF-B477EE57EC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3657123"/>
            <a:ext cx="8255000" cy="4880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FBEA3A-996D-D84D-8959-56665F910B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239" y="585091"/>
            <a:ext cx="3544410" cy="993338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01E6A7A-50C5-924F-8EB2-851D4F48DB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Confidential / Internal Use Only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B2258CC-209B-3B45-A1D5-B0646E296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necklace, basketball, game&#10;&#10;Description automatically generated">
            <a:extLst>
              <a:ext uri="{FF2B5EF4-FFF2-40B4-BE49-F238E27FC236}">
                <a16:creationId xmlns:a16="http://schemas.microsoft.com/office/drawing/2014/main" id="{3FF8B3A2-08E5-7848-B14C-F00F161B71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740184" y="3552231"/>
            <a:ext cx="3451816" cy="316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96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and Content -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329F6-6546-1D4D-9AA8-599F9EAEF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556" y="1504708"/>
            <a:ext cx="11043293" cy="450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58B0755-F55E-FA4D-8F93-18379CF82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57" y="393540"/>
            <a:ext cx="11043292" cy="482224"/>
          </a:xfrm>
        </p:spPr>
        <p:txBody>
          <a:bodyPr wrap="none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2BA36FE-28F4-4642-A4BC-E21060FAB117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10137" y="872440"/>
            <a:ext cx="11016713" cy="362436"/>
          </a:xfrm>
        </p:spPr>
        <p:txBody>
          <a:bodyPr wrap="none" anchor="t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E227E9B-B6BF-DD4A-BFEA-373EB08917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/ Internal Use Only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81F552-CDA8-C645-B5B4-7323D6BBFA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0881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2BBF4-4755-2E43-81C8-9F1432963A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231901"/>
            <a:ext cx="5448300" cy="4762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D1AC3B-2553-0A42-945D-545D234C4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31901"/>
            <a:ext cx="5454650" cy="4762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F79CC8C-B769-7044-A242-41589ECB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56" y="393539"/>
            <a:ext cx="11043293" cy="578733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E857CA4-33DC-6949-9BD1-41850EF78F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/ Internal Use Only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AC63AF0-6F16-4D41-A70E-0375F80AAB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6246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59B3A-EF67-1A4F-B632-9FBDF462F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972272"/>
            <a:ext cx="5426075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F8EDB6-E495-CE42-A41E-89099C72B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1796184"/>
            <a:ext cx="5426075" cy="37131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6CA6CA-7425-5243-ACA5-DFDFFF23D1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972272"/>
            <a:ext cx="545465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F8943A-5440-8042-B03C-4BB432F200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796184"/>
            <a:ext cx="5454650" cy="37131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1422EFD-2008-5A44-8C8C-D8E20579C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56" y="393539"/>
            <a:ext cx="11043293" cy="578733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E91324E-50A0-BF49-A98C-B10B2F3ACE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/ Internal Use Only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FA32F72-4EC1-5947-8130-E13FD76009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4654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83E42B-B43A-2341-AE9A-E299364BB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56" y="393539"/>
            <a:ext cx="11043293" cy="578733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0E1A5-3BF2-ED40-A422-0B6BA26FA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/ Internal Use Only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C22880-1DC6-B749-BA3A-FF4BD9DA62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1302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396EF8E-B6A4-6A42-B15B-72F737021E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/ Internal Use Only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C73F8DC-0971-F14F-B0E3-0F02BD80F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7303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329F6-6546-1D4D-9AA8-599F9EAEF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0BA3E11-4761-0544-A4A6-38B8E3AE5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57" y="393539"/>
            <a:ext cx="11043292" cy="57873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2BCC8D1-0D72-CB40-9B72-20EEEE6949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REDUCE LAP-HF II Clinical Summary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DF04EF8-EC82-0848-9BB4-104EA3C03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7376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3A751-61AB-1C45-B7E2-6916CC962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57" y="393540"/>
            <a:ext cx="11043292" cy="482224"/>
          </a:xfrm>
        </p:spPr>
        <p:txBody>
          <a:bodyPr wrap="none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329F6-6546-1D4D-9AA8-599F9EAEF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556" y="1504708"/>
            <a:ext cx="11043293" cy="45006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7745D45-5138-B74A-BD5E-830CE231C443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10137" y="872440"/>
            <a:ext cx="11016713" cy="362436"/>
          </a:xfrm>
        </p:spPr>
        <p:txBody>
          <a:bodyPr wrap="none" anchor="t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3D9A527-018B-F348-A151-C013E35FB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REDUCE LAP-HF II Clinical Summary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E9C4393-7888-4F4F-A577-11012B8FA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7897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2BBF4-4755-2E43-81C8-9F1432963A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231901"/>
            <a:ext cx="5448300" cy="4762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D1AC3B-2553-0A42-945D-545D234C4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31901"/>
            <a:ext cx="5454650" cy="4762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F79CC8C-B769-7044-A242-41589ECB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56" y="393539"/>
            <a:ext cx="11043293" cy="57873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303215C-D01A-7847-946D-C72BB618C0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REDUCE LAP-HF II Clinical Summary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FCC72A7-3D4B-4046-91DF-91B2539E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0858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59B3A-EF67-1A4F-B632-9FBDF462F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971335"/>
            <a:ext cx="54260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F8EDB6-E495-CE42-A41E-89099C72B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1795247"/>
            <a:ext cx="5426075" cy="37131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6CA6CA-7425-5243-ACA5-DFDFFF23D1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971335"/>
            <a:ext cx="54546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F8943A-5440-8042-B03C-4BB432F200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795247"/>
            <a:ext cx="5454650" cy="37131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1422EFD-2008-5A44-8C8C-D8E20579C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56" y="393539"/>
            <a:ext cx="11043293" cy="57873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9BC5C37-CABD-1543-8DAE-636E8056E9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REDUCE LAP-HF II Clinical Summary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8121A3B-2CB2-0644-86BF-D062AEB610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8261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83E42B-B43A-2341-AE9A-E299364BB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56" y="393539"/>
            <a:ext cx="11043293" cy="57873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80C63BB-4344-3D42-9714-7142FCDD9E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REDUCE LAP-HF II Clinical Summary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0E19BAA-A9AF-E344-94BE-001111697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54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- Product Glov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6CC9D-F437-7147-AFE3-A8367ADC42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1813304"/>
            <a:ext cx="8724900" cy="17982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 spc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B2A5E5-9F54-CD48-86AF-B477EE57EC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3657123"/>
            <a:ext cx="8255000" cy="48804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FBEA3A-996D-D84D-8959-56665F910B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239" y="585091"/>
            <a:ext cx="3544410" cy="993338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E8B550E-2B4D-D045-A1BD-41E6AFDC5E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Confidential / Internal Use Only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F1032D3-113B-7A46-912D-8C91BEB8CC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9757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FE8997B-7E0D-E04C-BB22-EDC115F8A8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REDUCE LAP-HF II Clinical Summary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DE010DC-9672-C241-8EE0-B1C9079193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2255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329F6-6546-1D4D-9AA8-599F9EAEF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0BA3E11-4761-0544-A4A6-38B8E3AE5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57" y="393539"/>
            <a:ext cx="11043292" cy="578733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A4A4DA-D5A7-3B43-8697-C183538B5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REDUCE LAP-HF II Clinical Summary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636B737-BFD8-2744-A5EC-06BBFCFBDB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9321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and Content -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329F6-6546-1D4D-9AA8-599F9EAEF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556" y="1504708"/>
            <a:ext cx="11043293" cy="450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58B0755-F55E-FA4D-8F93-18379CF82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57" y="393540"/>
            <a:ext cx="11043292" cy="482224"/>
          </a:xfrm>
        </p:spPr>
        <p:txBody>
          <a:bodyPr wrap="none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2BA36FE-28F4-4642-A4BC-E21060FAB117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10137" y="872440"/>
            <a:ext cx="11016713" cy="362436"/>
          </a:xfrm>
        </p:spPr>
        <p:txBody>
          <a:bodyPr wrap="none" anchor="t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E227E9B-B6BF-DD4A-BFEA-373EB08917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REDUCE LAP-HF II Clinical Summary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81F552-CDA8-C645-B5B4-7323D6BBFA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9547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2BBF4-4755-2E43-81C8-9F1432963A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231901"/>
            <a:ext cx="5448300" cy="4762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D1AC3B-2553-0A42-945D-545D234C4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31901"/>
            <a:ext cx="5454650" cy="4762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F79CC8C-B769-7044-A242-41589ECB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56" y="393539"/>
            <a:ext cx="11043293" cy="578733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E857CA4-33DC-6949-9BD1-41850EF78F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REDUCE LAP-HF II Clinical Summary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AC63AF0-6F16-4D41-A70E-0375F80AAB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9365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59B3A-EF67-1A4F-B632-9FBDF462F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972272"/>
            <a:ext cx="5426075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F8EDB6-E495-CE42-A41E-89099C72B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1796184"/>
            <a:ext cx="5426075" cy="37131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6CA6CA-7425-5243-ACA5-DFDFFF23D1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972272"/>
            <a:ext cx="545465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F8943A-5440-8042-B03C-4BB432F200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796184"/>
            <a:ext cx="5454650" cy="37131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1422EFD-2008-5A44-8C8C-D8E20579C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56" y="393539"/>
            <a:ext cx="11043293" cy="578733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E91324E-50A0-BF49-A98C-B10B2F3ACE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REDUCE LAP-HF II Clinical Summary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FA32F72-4EC1-5947-8130-E13FD76009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9611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83E42B-B43A-2341-AE9A-E299364BB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56" y="393539"/>
            <a:ext cx="11043293" cy="578733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0E1A5-3BF2-ED40-A422-0B6BA26FA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REDUCE LAP-HF II Clinical Summary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C22880-1DC6-B749-BA3A-FF4BD9DA62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5563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396EF8E-B6A4-6A42-B15B-72F737021E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REDUCE LAP-HF II Clinical Summary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C73F8DC-0971-F14F-B0E3-0F02BD80F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7684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6CC9D-F437-7147-AFE3-A8367ADC42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1813304"/>
            <a:ext cx="8877300" cy="17982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 spc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Divider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B2A5E5-9F54-CD48-86AF-B477EE57EC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3657123"/>
            <a:ext cx="8255000" cy="4880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D5DE385-6526-2644-B285-40A322FEA7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REDUCE LAP-HF II Clinical Summary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41D2A2A-C037-A542-A389-5239D702DD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915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6CC9D-F437-7147-AFE3-A8367ADC42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1813304"/>
            <a:ext cx="8877300" cy="17982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 spc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Divider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B2A5E5-9F54-CD48-86AF-B477EE57EC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3657123"/>
            <a:ext cx="8255000" cy="4880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D5DE385-6526-2644-B285-40A322FEA7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Confidential / Internal Use Only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41D2A2A-C037-A542-A389-5239D702DD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AAA0BC-6749-174F-B2F9-92C6B02EF3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3711" y="6208298"/>
            <a:ext cx="1927833" cy="53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41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6CC9D-F437-7147-AFE3-A8367ADC42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1813304"/>
            <a:ext cx="8572500" cy="17982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Divider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B2A5E5-9F54-CD48-86AF-B477EE57EC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3657123"/>
            <a:ext cx="8255000" cy="4880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F019CA2-08BB-D440-AA1B-F969BD07B5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Confidential / Internal Use Only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4A706D8-B01A-8243-BBBC-FEB010B38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19283D-786B-6E46-8DC3-7860BDC2CE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3711" y="6208298"/>
            <a:ext cx="1927833" cy="53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84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6CC9D-F437-7147-AFE3-A8367ADC42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1813304"/>
            <a:ext cx="8572500" cy="17982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Divider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B2A5E5-9F54-CD48-86AF-B477EE57EC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3657123"/>
            <a:ext cx="8255000" cy="4880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D5DE385-6526-2644-B285-40A322FEA7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/ Internal Use Only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41D2A2A-C037-A542-A389-5239D702DD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B086AD7-CCE4-6C45-96AF-A2A400B886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3705" y="6208298"/>
            <a:ext cx="1927840" cy="53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48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Ligh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FBEA3A-996D-D84D-8959-56665F910B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2242" y="2562896"/>
            <a:ext cx="4942805" cy="1385245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364F12B-C5EA-D84C-91EE-4F1CDCDCAE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Confidential / Internal Use Only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468BEFD-0845-2C4B-8BF5-5185B8250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161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FBEA3A-996D-D84D-8959-56665F910B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2242" y="2564364"/>
            <a:ext cx="4942805" cy="138230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51DCB-2DDA-FA4C-876D-09ABE6C9FF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1132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/ Internal Use Only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B83D0E0-C93A-9844-9AEC-58AB462BEF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6364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311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14.jp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4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4.jp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EA59B10-2B3C-7F46-B44C-408FC55B64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Confidential / Internal Use Only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FCD7B32-941E-5043-96AA-E3AD47699F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03D681AF-DA9B-D84E-A265-59F6F95C1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56" y="336974"/>
            <a:ext cx="11043293" cy="60714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F39DC24-E20E-354B-B96A-8EF9C806D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3557" y="1210962"/>
            <a:ext cx="11043292" cy="4794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1504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649" r:id="rId2"/>
    <p:sldLayoutId id="2147483715" r:id="rId3"/>
    <p:sldLayoutId id="2147483716" r:id="rId4"/>
    <p:sldLayoutId id="2147483713" r:id="rId5"/>
    <p:sldLayoutId id="2147483721" r:id="rId6"/>
    <p:sldLayoutId id="2147483720" r:id="rId7"/>
    <p:sldLayoutId id="2147483718" r:id="rId8"/>
    <p:sldLayoutId id="2147483719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60">
          <p15:clr>
            <a:srgbClr val="F26B43"/>
          </p15:clr>
        </p15:guide>
        <p15:guide id="4" pos="860">
          <p15:clr>
            <a:srgbClr val="F26B43"/>
          </p15:clr>
        </p15:guide>
        <p15:guide id="5" pos="952">
          <p15:clr>
            <a:srgbClr val="F26B43"/>
          </p15:clr>
        </p15:guide>
        <p15:guide id="6" pos="1444">
          <p15:clr>
            <a:srgbClr val="F26B43"/>
          </p15:clr>
        </p15:guide>
        <p15:guide id="7" pos="1536">
          <p15:clr>
            <a:srgbClr val="F26B43"/>
          </p15:clr>
        </p15:guide>
        <p15:guide id="8" pos="2034">
          <p15:clr>
            <a:srgbClr val="F26B43"/>
          </p15:clr>
        </p15:guide>
        <p15:guide id="9" pos="2126">
          <p15:clr>
            <a:srgbClr val="F26B43"/>
          </p15:clr>
        </p15:guide>
        <p15:guide id="10" pos="2622">
          <p15:clr>
            <a:srgbClr val="F26B43"/>
          </p15:clr>
        </p15:guide>
        <p15:guide id="11" pos="2714">
          <p15:clr>
            <a:srgbClr val="F26B43"/>
          </p15:clr>
        </p15:guide>
        <p15:guide id="12" pos="3205">
          <p15:clr>
            <a:srgbClr val="F26B43"/>
          </p15:clr>
        </p15:guide>
        <p15:guide id="13" pos="3299">
          <p15:clr>
            <a:srgbClr val="F26B43"/>
          </p15:clr>
        </p15:guide>
        <p15:guide id="14" pos="3796">
          <p15:clr>
            <a:srgbClr val="F26B43"/>
          </p15:clr>
        </p15:guide>
        <p15:guide id="15" pos="3888">
          <p15:clr>
            <a:srgbClr val="F26B43"/>
          </p15:clr>
        </p15:guide>
        <p15:guide id="16" pos="4384">
          <p15:clr>
            <a:srgbClr val="F26B43"/>
          </p15:clr>
        </p15:guide>
        <p15:guide id="17" pos="4478">
          <p15:clr>
            <a:srgbClr val="F26B43"/>
          </p15:clr>
        </p15:guide>
        <p15:guide id="18" pos="4972">
          <p15:clr>
            <a:srgbClr val="F26B43"/>
          </p15:clr>
        </p15:guide>
        <p15:guide id="19" pos="5064">
          <p15:clr>
            <a:srgbClr val="F26B43"/>
          </p15:clr>
        </p15:guide>
        <p15:guide id="20" pos="5560">
          <p15:clr>
            <a:srgbClr val="F26B43"/>
          </p15:clr>
        </p15:guide>
        <p15:guide id="21" pos="5652">
          <p15:clr>
            <a:srgbClr val="F26B43"/>
          </p15:clr>
        </p15:guide>
        <p15:guide id="22" pos="6150">
          <p15:clr>
            <a:srgbClr val="F26B43"/>
          </p15:clr>
        </p15:guide>
        <p15:guide id="23" pos="6242">
          <p15:clr>
            <a:srgbClr val="F26B43"/>
          </p15:clr>
        </p15:guide>
        <p15:guide id="24" pos="6734">
          <p15:clr>
            <a:srgbClr val="F26B43"/>
          </p15:clr>
        </p15:guide>
        <p15:guide id="25" pos="6825">
          <p15:clr>
            <a:srgbClr val="F26B43"/>
          </p15:clr>
        </p15:guide>
        <p15:guide id="26" pos="7324">
          <p15:clr>
            <a:srgbClr val="F26B43"/>
          </p15:clr>
        </p15:guide>
        <p15:guide id="27" orient="horz" pos="360">
          <p15:clr>
            <a:srgbClr val="F26B43"/>
          </p15:clr>
        </p15:guide>
        <p15:guide id="28" orient="horz" pos="396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9BDE8A-CF3E-A444-B70A-D2C668A1A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56" y="336974"/>
            <a:ext cx="11043293" cy="60714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A852E-E64D-334C-B169-353F4A967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3557" y="1210962"/>
            <a:ext cx="11043292" cy="4794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2FE7F62-F07A-E14F-B3B6-A1B4342A7B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/ Internal Use Only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9C89D9-E90B-B541-B9AA-F761AF1597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B094DE-5C38-7641-B0A8-F3854A95012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2793" y="6313503"/>
            <a:ext cx="1927833" cy="53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17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3" r:id="rId2"/>
    <p:sldLayoutId id="2147483662" r:id="rId3"/>
    <p:sldLayoutId id="2147483663" r:id="rId4"/>
    <p:sldLayoutId id="2147483664" r:id="rId5"/>
    <p:sldLayoutId id="2147483665" r:id="rId6"/>
    <p:sldLayoutId id="2147483690" r:id="rId7"/>
    <p:sldLayoutId id="2147483691" r:id="rId8"/>
    <p:sldLayoutId id="2147483709" r:id="rId9"/>
    <p:sldLayoutId id="2147483710" r:id="rId10"/>
    <p:sldLayoutId id="2147483711" r:id="rId11"/>
    <p:sldLayoutId id="2147483712" r:id="rId12"/>
    <p:sldLayoutId id="2147483736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60">
          <p15:clr>
            <a:srgbClr val="F26B43"/>
          </p15:clr>
        </p15:guide>
        <p15:guide id="4" pos="860">
          <p15:clr>
            <a:srgbClr val="F26B43"/>
          </p15:clr>
        </p15:guide>
        <p15:guide id="5" pos="952">
          <p15:clr>
            <a:srgbClr val="F26B43"/>
          </p15:clr>
        </p15:guide>
        <p15:guide id="6" pos="1444">
          <p15:clr>
            <a:srgbClr val="F26B43"/>
          </p15:clr>
        </p15:guide>
        <p15:guide id="7" pos="1536">
          <p15:clr>
            <a:srgbClr val="F26B43"/>
          </p15:clr>
        </p15:guide>
        <p15:guide id="8" pos="2034">
          <p15:clr>
            <a:srgbClr val="F26B43"/>
          </p15:clr>
        </p15:guide>
        <p15:guide id="9" pos="2126">
          <p15:clr>
            <a:srgbClr val="F26B43"/>
          </p15:clr>
        </p15:guide>
        <p15:guide id="10" pos="2616" userDrawn="1">
          <p15:clr>
            <a:srgbClr val="F26B43"/>
          </p15:clr>
        </p15:guide>
        <p15:guide id="11" pos="2714">
          <p15:clr>
            <a:srgbClr val="F26B43"/>
          </p15:clr>
        </p15:guide>
        <p15:guide id="12" pos="3205">
          <p15:clr>
            <a:srgbClr val="F26B43"/>
          </p15:clr>
        </p15:guide>
        <p15:guide id="13" pos="3299">
          <p15:clr>
            <a:srgbClr val="F26B43"/>
          </p15:clr>
        </p15:guide>
        <p15:guide id="14" pos="3796">
          <p15:clr>
            <a:srgbClr val="F26B43"/>
          </p15:clr>
        </p15:guide>
        <p15:guide id="15" pos="3888">
          <p15:clr>
            <a:srgbClr val="F26B43"/>
          </p15:clr>
        </p15:guide>
        <p15:guide id="16" pos="4384">
          <p15:clr>
            <a:srgbClr val="F26B43"/>
          </p15:clr>
        </p15:guide>
        <p15:guide id="17" pos="4478">
          <p15:clr>
            <a:srgbClr val="F26B43"/>
          </p15:clr>
        </p15:guide>
        <p15:guide id="18" pos="4972">
          <p15:clr>
            <a:srgbClr val="F26B43"/>
          </p15:clr>
        </p15:guide>
        <p15:guide id="19" pos="5064">
          <p15:clr>
            <a:srgbClr val="F26B43"/>
          </p15:clr>
        </p15:guide>
        <p15:guide id="20" pos="5560">
          <p15:clr>
            <a:srgbClr val="F26B43"/>
          </p15:clr>
        </p15:guide>
        <p15:guide id="21" pos="5652">
          <p15:clr>
            <a:srgbClr val="F26B43"/>
          </p15:clr>
        </p15:guide>
        <p15:guide id="22" pos="6150">
          <p15:clr>
            <a:srgbClr val="F26B43"/>
          </p15:clr>
        </p15:guide>
        <p15:guide id="23" pos="6242">
          <p15:clr>
            <a:srgbClr val="F26B43"/>
          </p15:clr>
        </p15:guide>
        <p15:guide id="24" pos="6734">
          <p15:clr>
            <a:srgbClr val="F26B43"/>
          </p15:clr>
        </p15:guide>
        <p15:guide id="25" pos="6825">
          <p15:clr>
            <a:srgbClr val="F26B43"/>
          </p15:clr>
        </p15:guide>
        <p15:guide id="26" pos="7324">
          <p15:clr>
            <a:srgbClr val="F26B43"/>
          </p15:clr>
        </p15:guide>
        <p15:guide id="27" orient="horz" pos="360">
          <p15:clr>
            <a:srgbClr val="F26B43"/>
          </p15:clr>
        </p15:guide>
        <p15:guide id="28" orient="horz" pos="396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9BDE8A-CF3E-A444-B70A-D2C668A1A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56" y="336974"/>
            <a:ext cx="11043293" cy="60714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A852E-E64D-334C-B169-353F4A967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3557" y="1210962"/>
            <a:ext cx="11043292" cy="4794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2FE7F62-F07A-E14F-B3B6-A1B4342A7B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/ Internal Use Only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9C89D9-E90B-B541-B9AA-F761AF1597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B094DE-5C38-7641-B0A8-F3854A95012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2793" y="6313503"/>
            <a:ext cx="1927833" cy="53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03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60">
          <p15:clr>
            <a:srgbClr val="F26B43"/>
          </p15:clr>
        </p15:guide>
        <p15:guide id="4" pos="860">
          <p15:clr>
            <a:srgbClr val="F26B43"/>
          </p15:clr>
        </p15:guide>
        <p15:guide id="5" pos="952">
          <p15:clr>
            <a:srgbClr val="F26B43"/>
          </p15:clr>
        </p15:guide>
        <p15:guide id="6" pos="1444">
          <p15:clr>
            <a:srgbClr val="F26B43"/>
          </p15:clr>
        </p15:guide>
        <p15:guide id="7" pos="1536">
          <p15:clr>
            <a:srgbClr val="F26B43"/>
          </p15:clr>
        </p15:guide>
        <p15:guide id="8" pos="2034">
          <p15:clr>
            <a:srgbClr val="F26B43"/>
          </p15:clr>
        </p15:guide>
        <p15:guide id="9" pos="2126">
          <p15:clr>
            <a:srgbClr val="F26B43"/>
          </p15:clr>
        </p15:guide>
        <p15:guide id="10" pos="2616">
          <p15:clr>
            <a:srgbClr val="F26B43"/>
          </p15:clr>
        </p15:guide>
        <p15:guide id="11" pos="2714">
          <p15:clr>
            <a:srgbClr val="F26B43"/>
          </p15:clr>
        </p15:guide>
        <p15:guide id="12" pos="3205">
          <p15:clr>
            <a:srgbClr val="F26B43"/>
          </p15:clr>
        </p15:guide>
        <p15:guide id="13" pos="3299">
          <p15:clr>
            <a:srgbClr val="F26B43"/>
          </p15:clr>
        </p15:guide>
        <p15:guide id="14" pos="3796">
          <p15:clr>
            <a:srgbClr val="F26B43"/>
          </p15:clr>
        </p15:guide>
        <p15:guide id="15" pos="3888">
          <p15:clr>
            <a:srgbClr val="F26B43"/>
          </p15:clr>
        </p15:guide>
        <p15:guide id="16" pos="4384">
          <p15:clr>
            <a:srgbClr val="F26B43"/>
          </p15:clr>
        </p15:guide>
        <p15:guide id="17" pos="4478">
          <p15:clr>
            <a:srgbClr val="F26B43"/>
          </p15:clr>
        </p15:guide>
        <p15:guide id="18" pos="4972">
          <p15:clr>
            <a:srgbClr val="F26B43"/>
          </p15:clr>
        </p15:guide>
        <p15:guide id="19" pos="5064">
          <p15:clr>
            <a:srgbClr val="F26B43"/>
          </p15:clr>
        </p15:guide>
        <p15:guide id="20" pos="5560">
          <p15:clr>
            <a:srgbClr val="F26B43"/>
          </p15:clr>
        </p15:guide>
        <p15:guide id="21" pos="5652">
          <p15:clr>
            <a:srgbClr val="F26B43"/>
          </p15:clr>
        </p15:guide>
        <p15:guide id="22" pos="6150">
          <p15:clr>
            <a:srgbClr val="F26B43"/>
          </p15:clr>
        </p15:guide>
        <p15:guide id="23" pos="6242">
          <p15:clr>
            <a:srgbClr val="F26B43"/>
          </p15:clr>
        </p15:guide>
        <p15:guide id="24" pos="6734">
          <p15:clr>
            <a:srgbClr val="F26B43"/>
          </p15:clr>
        </p15:guide>
        <p15:guide id="25" pos="6825">
          <p15:clr>
            <a:srgbClr val="F26B43"/>
          </p15:clr>
        </p15:guide>
        <p15:guide id="26" pos="7324">
          <p15:clr>
            <a:srgbClr val="F26B43"/>
          </p15:clr>
        </p15:guide>
        <p15:guide id="27" orient="horz" pos="360">
          <p15:clr>
            <a:srgbClr val="F26B43"/>
          </p15:clr>
        </p15:guide>
        <p15:guide id="28" orient="horz" pos="396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9BDE8A-CF3E-A444-B70A-D2C668A1A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56" y="336974"/>
            <a:ext cx="11043293" cy="60714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A852E-E64D-334C-B169-353F4A967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3557" y="1210962"/>
            <a:ext cx="11043292" cy="4794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2FE7F62-F07A-E14F-B3B6-A1B4342A7B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947" y="6416010"/>
            <a:ext cx="3025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kern="0"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REDUCE LAP-HF II Clinical Summary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9C89D9-E90B-B541-B9AA-F761AF1597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247" y="6416009"/>
            <a:ext cx="542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99563B3-69AC-0C4C-A68E-7D70D3F2958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B094DE-5C38-7641-B0A8-F3854A95012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2793" y="6313503"/>
            <a:ext cx="1927833" cy="53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09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60">
          <p15:clr>
            <a:srgbClr val="F26B43"/>
          </p15:clr>
        </p15:guide>
        <p15:guide id="4" pos="860">
          <p15:clr>
            <a:srgbClr val="F26B43"/>
          </p15:clr>
        </p15:guide>
        <p15:guide id="5" pos="952">
          <p15:clr>
            <a:srgbClr val="F26B43"/>
          </p15:clr>
        </p15:guide>
        <p15:guide id="6" pos="1444">
          <p15:clr>
            <a:srgbClr val="F26B43"/>
          </p15:clr>
        </p15:guide>
        <p15:guide id="7" pos="1536">
          <p15:clr>
            <a:srgbClr val="F26B43"/>
          </p15:clr>
        </p15:guide>
        <p15:guide id="8" pos="2034">
          <p15:clr>
            <a:srgbClr val="F26B43"/>
          </p15:clr>
        </p15:guide>
        <p15:guide id="9" pos="2126">
          <p15:clr>
            <a:srgbClr val="F26B43"/>
          </p15:clr>
        </p15:guide>
        <p15:guide id="10" pos="2616">
          <p15:clr>
            <a:srgbClr val="F26B43"/>
          </p15:clr>
        </p15:guide>
        <p15:guide id="11" pos="2714">
          <p15:clr>
            <a:srgbClr val="F26B43"/>
          </p15:clr>
        </p15:guide>
        <p15:guide id="12" pos="3205">
          <p15:clr>
            <a:srgbClr val="F26B43"/>
          </p15:clr>
        </p15:guide>
        <p15:guide id="13" pos="3299">
          <p15:clr>
            <a:srgbClr val="F26B43"/>
          </p15:clr>
        </p15:guide>
        <p15:guide id="14" pos="3796">
          <p15:clr>
            <a:srgbClr val="F26B43"/>
          </p15:clr>
        </p15:guide>
        <p15:guide id="15" pos="3888">
          <p15:clr>
            <a:srgbClr val="F26B43"/>
          </p15:clr>
        </p15:guide>
        <p15:guide id="16" pos="4384">
          <p15:clr>
            <a:srgbClr val="F26B43"/>
          </p15:clr>
        </p15:guide>
        <p15:guide id="17" pos="4478">
          <p15:clr>
            <a:srgbClr val="F26B43"/>
          </p15:clr>
        </p15:guide>
        <p15:guide id="18" pos="4972">
          <p15:clr>
            <a:srgbClr val="F26B43"/>
          </p15:clr>
        </p15:guide>
        <p15:guide id="19" pos="5064">
          <p15:clr>
            <a:srgbClr val="F26B43"/>
          </p15:clr>
        </p15:guide>
        <p15:guide id="20" pos="5560">
          <p15:clr>
            <a:srgbClr val="F26B43"/>
          </p15:clr>
        </p15:guide>
        <p15:guide id="21" pos="5652">
          <p15:clr>
            <a:srgbClr val="F26B43"/>
          </p15:clr>
        </p15:guide>
        <p15:guide id="22" pos="6150">
          <p15:clr>
            <a:srgbClr val="F26B43"/>
          </p15:clr>
        </p15:guide>
        <p15:guide id="23" pos="6242">
          <p15:clr>
            <a:srgbClr val="F26B43"/>
          </p15:clr>
        </p15:guide>
        <p15:guide id="24" pos="6734">
          <p15:clr>
            <a:srgbClr val="F26B43"/>
          </p15:clr>
        </p15:guide>
        <p15:guide id="25" pos="6825">
          <p15:clr>
            <a:srgbClr val="F26B43"/>
          </p15:clr>
        </p15:guide>
        <p15:guide id="26" pos="7324">
          <p15:clr>
            <a:srgbClr val="F26B43"/>
          </p15:clr>
        </p15:guide>
        <p15:guide id="27" orient="horz" pos="360">
          <p15:clr>
            <a:srgbClr val="F26B43"/>
          </p15:clr>
        </p15:guide>
        <p15:guide id="28" orient="horz" pos="39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8.png"/><Relationship Id="rId3" Type="http://schemas.openxmlformats.org/officeDocument/2006/relationships/image" Target="../media/image50.png"/><Relationship Id="rId7" Type="http://schemas.openxmlformats.org/officeDocument/2006/relationships/image" Target="../media/image47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jpeg"/><Relationship Id="rId10" Type="http://schemas.openxmlformats.org/officeDocument/2006/relationships/image" Target="../media/image55.png"/><Relationship Id="rId4" Type="http://schemas.openxmlformats.org/officeDocument/2006/relationships/image" Target="../media/image51.jpe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48.sv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jpeg"/><Relationship Id="rId10" Type="http://schemas.openxmlformats.org/officeDocument/2006/relationships/image" Target="../media/image67.pn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6" Type="http://schemas.openxmlformats.org/officeDocument/2006/relationships/image" Target="../media/image19.jpeg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2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3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84464-9D93-9445-9902-AB989D1113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Patient Identification Strategies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4BB39-453D-3F42-88E6-5C19072E9D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3657122"/>
            <a:ext cx="8255000" cy="16080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RESPONDER-HF Trial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8280B8-B47B-4FBA-8617-713D72255031}"/>
              </a:ext>
            </a:extLst>
          </p:cNvPr>
          <p:cNvSpPr txBox="1"/>
          <p:nvPr/>
        </p:nvSpPr>
        <p:spPr>
          <a:xfrm>
            <a:off x="571500" y="6490849"/>
            <a:ext cx="34950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MKT1007 (short) Rev 00 2022-09</a:t>
            </a:r>
          </a:p>
        </p:txBody>
      </p:sp>
    </p:spTree>
    <p:extLst>
      <p:ext uri="{BB962C8B-B14F-4D97-AF65-F5344CB8AC3E}">
        <p14:creationId xmlns:p14="http://schemas.microsoft.com/office/powerpoint/2010/main" val="2243690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E16C4-BB2A-4BEE-BF4C-87D0B03A1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Investigate an Undiagnosed </a:t>
            </a:r>
            <a:r>
              <a:rPr lang="en-US" dirty="0" err="1"/>
              <a:t>Hf</a:t>
            </a:r>
            <a:r>
              <a:rPr lang="en-US" cap="none" dirty="0" err="1"/>
              <a:t>p</a:t>
            </a:r>
            <a:r>
              <a:rPr lang="en-US" dirty="0" err="1"/>
              <a:t>ef</a:t>
            </a:r>
            <a:r>
              <a:rPr lang="en-US" dirty="0"/>
              <a:t> patient “hot spot”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10C241A-3A87-45DA-88B0-05FF3CD6BB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1009604"/>
              </p:ext>
            </p:extLst>
          </p:nvPr>
        </p:nvGraphicFramePr>
        <p:xfrm>
          <a:off x="584200" y="2226310"/>
          <a:ext cx="11120120" cy="3808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8530">
                  <a:extLst>
                    <a:ext uri="{9D8B030D-6E8A-4147-A177-3AD203B41FA5}">
                      <a16:colId xmlns:a16="http://schemas.microsoft.com/office/drawing/2014/main" val="2434253838"/>
                    </a:ext>
                  </a:extLst>
                </a:gridCol>
                <a:gridCol w="2208530">
                  <a:extLst>
                    <a:ext uri="{9D8B030D-6E8A-4147-A177-3AD203B41FA5}">
                      <a16:colId xmlns:a16="http://schemas.microsoft.com/office/drawing/2014/main" val="2040381858"/>
                    </a:ext>
                  </a:extLst>
                </a:gridCol>
                <a:gridCol w="2208530">
                  <a:extLst>
                    <a:ext uri="{9D8B030D-6E8A-4147-A177-3AD203B41FA5}">
                      <a16:colId xmlns:a16="http://schemas.microsoft.com/office/drawing/2014/main" val="1916178014"/>
                    </a:ext>
                  </a:extLst>
                </a:gridCol>
                <a:gridCol w="2208530">
                  <a:extLst>
                    <a:ext uri="{9D8B030D-6E8A-4147-A177-3AD203B41FA5}">
                      <a16:colId xmlns:a16="http://schemas.microsoft.com/office/drawing/2014/main" val="14522877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571247780"/>
                    </a:ext>
                  </a:extLst>
                </a:gridCol>
              </a:tblGrid>
              <a:tr h="380873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Inpatients / ED</a:t>
                      </a:r>
                    </a:p>
                    <a:p>
                      <a:pPr>
                        <a:lnSpc>
                          <a:spcPct val="90000"/>
                        </a:lnSpc>
                        <a:spcAft>
                          <a:spcPts val="600"/>
                        </a:spcAft>
                      </a:pP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ct val="9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u="sng" dirty="0">
                          <a:solidFill>
                            <a:schemeClr val="tx1"/>
                          </a:solidFill>
                        </a:rPr>
                        <a:t>Screen for:</a:t>
                      </a:r>
                    </a:p>
                    <a:p>
                      <a:pPr marL="225425" indent="-225425">
                        <a:lnSpc>
                          <a:spcPct val="90000"/>
                        </a:lnSpc>
                        <a:spcAft>
                          <a:spcPts val="600"/>
                        </a:spcAft>
                        <a:buClr>
                          <a:schemeClr val="accent6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Dyspnea on exertion</a:t>
                      </a:r>
                    </a:p>
                    <a:p>
                      <a:pPr marL="225425" indent="-225425">
                        <a:lnSpc>
                          <a:spcPct val="90000"/>
                        </a:lnSpc>
                        <a:spcAft>
                          <a:spcPts val="600"/>
                        </a:spcAft>
                        <a:buClr>
                          <a:schemeClr val="accent6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Atrial fibrillation</a:t>
                      </a:r>
                    </a:p>
                    <a:p>
                      <a:pPr marL="225425" indent="-225425">
                        <a:lnSpc>
                          <a:spcPct val="90000"/>
                        </a:lnSpc>
                        <a:spcAft>
                          <a:spcPts val="600"/>
                        </a:spcAft>
                        <a:buClr>
                          <a:schemeClr val="accent6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HF diagnosis</a:t>
                      </a:r>
                    </a:p>
                    <a:p>
                      <a:pPr marL="225425" indent="-225425">
                        <a:lnSpc>
                          <a:spcPct val="90000"/>
                        </a:lnSpc>
                        <a:spcAft>
                          <a:spcPts val="600"/>
                        </a:spcAft>
                        <a:buClr>
                          <a:schemeClr val="accent6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“Heart failure” in notes</a:t>
                      </a:r>
                    </a:p>
                    <a:p>
                      <a:pPr marL="225425" indent="-225425">
                        <a:lnSpc>
                          <a:spcPct val="90000"/>
                        </a:lnSpc>
                        <a:spcAft>
                          <a:spcPts val="600"/>
                        </a:spcAft>
                        <a:buClr>
                          <a:schemeClr val="accent6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Elevated BNP / NT-proBNP</a:t>
                      </a:r>
                    </a:p>
                    <a:p>
                      <a:pPr marL="225425" indent="-225425">
                        <a:lnSpc>
                          <a:spcPct val="90000"/>
                        </a:lnSpc>
                        <a:spcAft>
                          <a:spcPts val="600"/>
                        </a:spcAft>
                        <a:buClr>
                          <a:schemeClr val="accent6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Use of IV diuretics</a:t>
                      </a:r>
                    </a:p>
                    <a:p>
                      <a:pPr marL="225425" indent="-225425">
                        <a:lnSpc>
                          <a:spcPct val="90000"/>
                        </a:lnSpc>
                        <a:spcAft>
                          <a:spcPts val="600"/>
                        </a:spcAft>
                        <a:buClr>
                          <a:schemeClr val="accent6"/>
                        </a:buClr>
                        <a:buFont typeface="Arial" panose="020B0604020202020204" pitchFamily="34" charset="0"/>
                        <a:buChar char="•"/>
                      </a:pP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lnSpc>
                          <a:spcPct val="90000"/>
                        </a:lnSpc>
                        <a:spcAft>
                          <a:spcPts val="600"/>
                        </a:spcAft>
                        <a:buClr>
                          <a:schemeClr val="accent6"/>
                        </a:buClr>
                        <a:buFont typeface="Arial" panose="020B0604020202020204" pitchFamily="34" charset="0"/>
                        <a:buChar char="•"/>
                      </a:pP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73B68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Echo lab</a:t>
                      </a:r>
                    </a:p>
                    <a:p>
                      <a:pPr>
                        <a:lnSpc>
                          <a:spcPct val="90000"/>
                        </a:lnSpc>
                        <a:spcAft>
                          <a:spcPts val="600"/>
                        </a:spcAft>
                      </a:pP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ct val="9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u="sng" dirty="0">
                          <a:solidFill>
                            <a:schemeClr val="tx1"/>
                          </a:solidFill>
                        </a:rPr>
                        <a:t>Screen for:</a:t>
                      </a:r>
                    </a:p>
                    <a:p>
                      <a:pPr marL="225425" marR="0" lvl="0" indent="-225425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6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Notes including “shortness of breath”, “heart failure”, “fluid overload”, “diuresis”</a:t>
                      </a:r>
                    </a:p>
                    <a:p>
                      <a:pPr marL="225425" marR="0" lvl="0" indent="-225425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6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LVEF ≥ 40%</a:t>
                      </a:r>
                    </a:p>
                    <a:p>
                      <a:pPr marL="225425" marR="0" lvl="0" indent="-225425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6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LA enlargement</a:t>
                      </a:r>
                    </a:p>
                    <a:p>
                      <a:pPr marL="225425" marR="0" lvl="0" indent="-225425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6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LV hypertrophy</a:t>
                      </a:r>
                    </a:p>
                    <a:p>
                      <a:pPr marL="225425" marR="0" lvl="0" indent="-225425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6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Septum bending or bowing into RA</a:t>
                      </a:r>
                    </a:p>
                    <a:p>
                      <a:pPr marL="225425" marR="0" lvl="0" indent="-225425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6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Elevated E/e’</a:t>
                      </a:r>
                    </a:p>
                    <a:p>
                      <a:pPr marL="225425" marR="0" lvl="0" indent="-225425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6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Moderate or greater diastolic dysfunction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A0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5A0B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Cath / EP / Cardioversion Lab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ct val="9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u="sng" dirty="0">
                          <a:solidFill>
                            <a:schemeClr val="tx1"/>
                          </a:solidFill>
                        </a:rPr>
                        <a:t>Screen for:</a:t>
                      </a:r>
                    </a:p>
                    <a:p>
                      <a:pPr marL="225425" marR="0" lvl="0" indent="-225425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6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LVEDP &gt; 15 mmHg</a:t>
                      </a:r>
                    </a:p>
                    <a:p>
                      <a:pPr marL="225425" marR="0" lvl="0" indent="-225425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6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Elevated PCWP</a:t>
                      </a:r>
                      <a:br>
                        <a:rPr lang="en-US" sz="1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≥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15 mmHg @ rest or </a:t>
                      </a:r>
                      <a:br>
                        <a:rPr lang="en-US" sz="1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≥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25 mmHg @ exercise)</a:t>
                      </a:r>
                    </a:p>
                    <a:p>
                      <a:pPr marL="225425" marR="0" lvl="0" indent="-225425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6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Elevated mean LAP during PVI (</a:t>
                      </a:r>
                      <a:r>
                        <a:rPr lang="en-US" sz="1400" b="0" u="sng" dirty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15 </a:t>
                      </a:r>
                      <a:r>
                        <a:rPr lang="en-US" sz="1400" b="0" u="none" dirty="0" err="1">
                          <a:solidFill>
                            <a:schemeClr val="tx1"/>
                          </a:solidFill>
                        </a:rPr>
                        <a:t>mmHG</a:t>
                      </a:r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  <a:p>
                      <a:pPr marL="225425" marR="0" lvl="0" indent="-225425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6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Atrial fibrillation</a:t>
                      </a:r>
                    </a:p>
                    <a:p>
                      <a:pPr marL="225425" marR="0" lvl="0" indent="-225425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6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NYHA Class II-IV</a:t>
                      </a:r>
                    </a:p>
                    <a:p>
                      <a:pPr marL="225425" marR="0" lvl="0" indent="-225425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6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Elevated BNP / NT-proBNP</a:t>
                      </a:r>
                    </a:p>
                    <a:p>
                      <a:pPr marL="225425" marR="0" lvl="0" indent="-225425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6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Symptomatic TAVI patients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7C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7CFD7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Pulmonology / PH</a:t>
                      </a:r>
                    </a:p>
                    <a:p>
                      <a:pPr>
                        <a:lnSpc>
                          <a:spcPct val="90000"/>
                        </a:lnSpc>
                        <a:spcAft>
                          <a:spcPts val="60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ct val="9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u="sng" dirty="0">
                          <a:solidFill>
                            <a:schemeClr val="tx1"/>
                          </a:solidFill>
                        </a:rPr>
                        <a:t>Screen for:</a:t>
                      </a:r>
                    </a:p>
                    <a:p>
                      <a:pPr marL="225425" indent="-225425">
                        <a:lnSpc>
                          <a:spcPct val="90000"/>
                        </a:lnSpc>
                        <a:spcAft>
                          <a:spcPts val="600"/>
                        </a:spcAft>
                        <a:buClr>
                          <a:schemeClr val="accent6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Unexplained dyspnea</a:t>
                      </a:r>
                    </a:p>
                    <a:p>
                      <a:pPr marL="225425" indent="-225425">
                        <a:lnSpc>
                          <a:spcPct val="90000"/>
                        </a:lnSpc>
                        <a:spcAft>
                          <a:spcPts val="600"/>
                        </a:spcAft>
                        <a:buClr>
                          <a:schemeClr val="accent6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Elevated systolic PA pressure / peak TR velocity on echo </a:t>
                      </a:r>
                      <a:br>
                        <a:rPr lang="en-US" sz="1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68% of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PASP cases are due to HFpEF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1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)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30A0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Obesity / geriatric clinic</a:t>
                      </a:r>
                    </a:p>
                    <a:p>
                      <a:pPr>
                        <a:lnSpc>
                          <a:spcPct val="90000"/>
                        </a:lnSpc>
                        <a:spcAft>
                          <a:spcPts val="60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ct val="9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u="sng" dirty="0">
                          <a:solidFill>
                            <a:schemeClr val="tx1"/>
                          </a:solidFill>
                        </a:rPr>
                        <a:t>Screen for unexplained:</a:t>
                      </a:r>
                    </a:p>
                    <a:p>
                      <a:pPr marL="225425" marR="0" lvl="0" indent="-225425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6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Dyspnea</a:t>
                      </a:r>
                    </a:p>
                    <a:p>
                      <a:pPr marL="225425" marR="0" lvl="0" indent="-225425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6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Leg edema or other signs of venous insufficiency</a:t>
                      </a:r>
                    </a:p>
                    <a:p>
                      <a:pPr marL="225425" marR="0" lvl="0" indent="-225425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6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Elevated systolic PA pressure on echo</a:t>
                      </a:r>
                    </a:p>
                    <a:p>
                      <a:pPr marL="225425" indent="-225425">
                        <a:lnSpc>
                          <a:spcPct val="90000"/>
                        </a:lnSpc>
                        <a:spcAft>
                          <a:spcPts val="600"/>
                        </a:spcAft>
                        <a:buClr>
                          <a:schemeClr val="accent6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Elevated BNP / NT-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proBNP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3DBC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DBCAC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485360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097245-1E76-48D2-B21E-8B8A230F74CF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10137" y="918160"/>
            <a:ext cx="11016713" cy="362436"/>
          </a:xfrm>
        </p:spPr>
        <p:txBody>
          <a:bodyPr>
            <a:normAutofit/>
          </a:bodyPr>
          <a:lstStyle/>
          <a:p>
            <a:r>
              <a:rPr lang="en-US" sz="1800" dirty="0"/>
              <a:t>Many patients with </a:t>
            </a:r>
            <a:r>
              <a:rPr lang="en-US" sz="1800" dirty="0" err="1"/>
              <a:t>hf</a:t>
            </a:r>
            <a:r>
              <a:rPr lang="en-US" sz="1800" cap="none" dirty="0" err="1"/>
              <a:t>p</a:t>
            </a:r>
            <a:r>
              <a:rPr lang="en-US" sz="1800" dirty="0" err="1"/>
              <a:t>ef</a:t>
            </a:r>
            <a:r>
              <a:rPr lang="en-US" sz="1800" dirty="0"/>
              <a:t> aren’t yet diagnosed, which is needed to access therapy options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A64B29-5567-45F4-BFDD-1CE2258C7C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9563B3-69AC-0C4C-A68E-7D70D3F2958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269D0C-943E-4A05-BFE6-B25ED9698D95}"/>
              </a:ext>
            </a:extLst>
          </p:cNvPr>
          <p:cNvSpPr txBox="1"/>
          <p:nvPr/>
        </p:nvSpPr>
        <p:spPr>
          <a:xfrm>
            <a:off x="610137" y="6054090"/>
            <a:ext cx="1966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Strange G, et al. Heart 2012</a:t>
            </a:r>
          </a:p>
        </p:txBody>
      </p:sp>
      <p:pic>
        <p:nvPicPr>
          <p:cNvPr id="9" name="Graphic 8" descr="Inpatient outline">
            <a:extLst>
              <a:ext uri="{FF2B5EF4-FFF2-40B4-BE49-F238E27FC236}">
                <a16:creationId xmlns:a16="http://schemas.microsoft.com/office/drawing/2014/main" id="{4FBA0AD9-AA78-4B8D-B646-A570AB192E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3041" b="14654"/>
          <a:stretch/>
        </p:blipFill>
        <p:spPr>
          <a:xfrm>
            <a:off x="537532" y="1462949"/>
            <a:ext cx="1011706" cy="7315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9E9FA8-8C58-4251-8B4B-182BAF4853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58" t="25837" r="14286" b="8567"/>
          <a:stretch/>
        </p:blipFill>
        <p:spPr>
          <a:xfrm>
            <a:off x="2829075" y="1462949"/>
            <a:ext cx="648508" cy="7315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4CF0CF-F50A-44EA-8072-1A6D477AA0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9856" y="1462949"/>
            <a:ext cx="728312" cy="731520"/>
          </a:xfrm>
          <a:prstGeom prst="rect">
            <a:avLst/>
          </a:prstGeom>
        </p:spPr>
      </p:pic>
      <p:pic>
        <p:nvPicPr>
          <p:cNvPr id="18" name="Graphic 17" descr="Lungs outline">
            <a:extLst>
              <a:ext uri="{FF2B5EF4-FFF2-40B4-BE49-F238E27FC236}">
                <a16:creationId xmlns:a16="http://schemas.microsoft.com/office/drawing/2014/main" id="{056E33E6-91C5-4AAF-80F0-DBF91B2160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89574" y="1417229"/>
            <a:ext cx="822960" cy="8229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504A32-F3A8-4D74-9BCB-E8006C4147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9660" y="1462949"/>
            <a:ext cx="473205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37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9AF2B-9B6D-4501-B131-F883B0803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Confirm trial candidacy via hemodynamic testing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E43419-5F6D-4585-925E-F6B3646F8089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Look for significant La pressure increase, LA-&gt;RA gradient, &amp; PVR&lt;1.74WU @ exercise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D9FE90-3FDA-4931-A0D0-02193DBB8A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9563B3-69AC-0C4C-A68E-7D70D3F2958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1E51BF-0855-429E-8A71-5932F0E80E55}"/>
              </a:ext>
            </a:extLst>
          </p:cNvPr>
          <p:cNvSpPr/>
          <p:nvPr/>
        </p:nvSpPr>
        <p:spPr>
          <a:xfrm>
            <a:off x="7020462" y="1592756"/>
            <a:ext cx="3998058" cy="4122244"/>
          </a:xfrm>
          <a:prstGeom prst="rect">
            <a:avLst/>
          </a:prstGeom>
          <a:solidFill>
            <a:srgbClr val="173B6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200"/>
              </a:spcAft>
              <a:buClr>
                <a:schemeClr val="accent6"/>
              </a:buClr>
            </a:pPr>
            <a:r>
              <a:rPr lang="en-US" dirty="0">
                <a:solidFill>
                  <a:schemeClr val="tx1"/>
                </a:solidFill>
              </a:rPr>
              <a:t>Since some HFpEF patients only exhibit dyspnea upon exertion, exercise stress test in addition to the catheterization is required.</a:t>
            </a:r>
          </a:p>
          <a:p>
            <a:pPr>
              <a:lnSpc>
                <a:spcPct val="90000"/>
              </a:lnSpc>
              <a:spcAft>
                <a:spcPts val="1200"/>
              </a:spcAft>
              <a:buClr>
                <a:schemeClr val="accent6"/>
              </a:buClr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Aft>
                <a:spcPts val="1200"/>
              </a:spcAft>
              <a:buClr>
                <a:schemeClr val="accent6"/>
              </a:buClr>
            </a:pPr>
            <a:r>
              <a:rPr lang="en-US" b="1" dirty="0">
                <a:solidFill>
                  <a:schemeClr val="tx1"/>
                </a:solidFill>
              </a:rPr>
              <a:t>If exercise testing wasn’t already performed for HFpEF diagnosis, aim to identify: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RAP ≤14 mmHg@ rest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PCWP </a:t>
            </a:r>
            <a:r>
              <a:rPr lang="en-US" u="sng" dirty="0">
                <a:solidFill>
                  <a:schemeClr val="tx1"/>
                </a:solidFill>
              </a:rPr>
              <a:t>&gt;</a:t>
            </a:r>
            <a:r>
              <a:rPr lang="en-US" dirty="0">
                <a:solidFill>
                  <a:schemeClr val="tx1"/>
                </a:solidFill>
              </a:rPr>
              <a:t>25 mmHg during exercise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PCWP-RAP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gradient of </a:t>
            </a:r>
            <a:r>
              <a:rPr lang="en-US" dirty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  <a:sym typeface="Wingdings" panose="05000000000000000000" pitchFamily="2" charset="2"/>
              </a:rPr>
              <a:t>≥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5 mmHg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Peak exercise PVR &lt;1.75 Wood units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E26E207-8DFE-4E9C-9D99-4E35A4D31D4C}"/>
              </a:ext>
            </a:extLst>
          </p:cNvPr>
          <p:cNvCxnSpPr>
            <a:cxnSpLocks/>
          </p:cNvCxnSpPr>
          <p:nvPr/>
        </p:nvCxnSpPr>
        <p:spPr>
          <a:xfrm>
            <a:off x="7020462" y="1592757"/>
            <a:ext cx="3998058" cy="0"/>
          </a:xfrm>
          <a:prstGeom prst="line">
            <a:avLst/>
          </a:prstGeom>
          <a:ln w="28575">
            <a:solidFill>
              <a:srgbClr val="173B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8FC034BD-6CB4-7572-8946-81C446B23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37" y="1472229"/>
            <a:ext cx="4149066" cy="31117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6">
            <a:extLst>
              <a:ext uri="{FF2B5EF4-FFF2-40B4-BE49-F238E27FC236}">
                <a16:creationId xmlns:a16="http://schemas.microsoft.com/office/drawing/2014/main" id="{E8CA5F17-D39D-9DFB-76A5-8A655E645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07"/>
          <a:stretch/>
        </p:blipFill>
        <p:spPr>
          <a:xfrm>
            <a:off x="4375263" y="3681004"/>
            <a:ext cx="2104610" cy="2044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68E20084-8ABE-915B-B124-6E149653640C}"/>
              </a:ext>
            </a:extLst>
          </p:cNvPr>
          <p:cNvSpPr txBox="1"/>
          <p:nvPr/>
        </p:nvSpPr>
        <p:spPr>
          <a:xfrm>
            <a:off x="583557" y="4591461"/>
            <a:ext cx="37917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i="0" dirty="0">
                <a:effectLst/>
              </a:rPr>
              <a:t>Hemodynamic testing setup </a:t>
            </a:r>
            <a:r>
              <a:rPr lang="en-US" sz="1200" dirty="0"/>
              <a:t>at </a:t>
            </a:r>
            <a:r>
              <a:rPr lang="en-US" sz="1200" b="0" i="0" dirty="0" err="1">
                <a:effectLst/>
              </a:rPr>
              <a:t>Unfallkrankenhaus</a:t>
            </a:r>
            <a:r>
              <a:rPr lang="en-US" sz="1200" b="0" i="0" dirty="0">
                <a:effectLst/>
              </a:rPr>
              <a:t> Berlin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39549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2154CE5-A9DA-4401-9D66-2F50C59D8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patient evaluation form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017B4AF-1A80-4239-A461-B3C47F9C651B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For inclusion in RESPONDER-HF trial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577FE-F180-4E8C-8B85-3B892DCCA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9563B3-69AC-0C4C-A68E-7D70D3F2958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90B90A-897F-4F8C-BBEB-331CD925E583}"/>
              </a:ext>
            </a:extLst>
          </p:cNvPr>
          <p:cNvSpPr txBox="1"/>
          <p:nvPr/>
        </p:nvSpPr>
        <p:spPr>
          <a:xfrm>
            <a:off x="8791718" y="5985560"/>
            <a:ext cx="21372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Corvia Form CL0100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ED4112-29F0-7430-117A-A1B57190F455}"/>
              </a:ext>
            </a:extLst>
          </p:cNvPr>
          <p:cNvGrpSpPr/>
          <p:nvPr/>
        </p:nvGrpSpPr>
        <p:grpSpPr>
          <a:xfrm>
            <a:off x="1356100" y="1493196"/>
            <a:ext cx="2719412" cy="4365642"/>
            <a:chOff x="1356100" y="1493196"/>
            <a:chExt cx="2719412" cy="436564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57D676D-7CC0-D019-B1CA-9A03E129E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56100" y="2339601"/>
              <a:ext cx="2719412" cy="351923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CC70C9-E050-C696-8D5B-2C69BB4F58E3}"/>
                </a:ext>
              </a:extLst>
            </p:cNvPr>
            <p:cNvSpPr txBox="1"/>
            <p:nvPr/>
          </p:nvSpPr>
          <p:spPr>
            <a:xfrm>
              <a:off x="1356100" y="1493196"/>
              <a:ext cx="27194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Pg 1</a:t>
              </a:r>
            </a:p>
            <a:p>
              <a:r>
                <a:rPr lang="en-US" dirty="0"/>
                <a:t>Relevant medical history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A5322E-ECE8-E297-0197-F7D0822D7192}"/>
              </a:ext>
            </a:extLst>
          </p:cNvPr>
          <p:cNvGrpSpPr/>
          <p:nvPr/>
        </p:nvGrpSpPr>
        <p:grpSpPr>
          <a:xfrm>
            <a:off x="4782852" y="1493196"/>
            <a:ext cx="2719412" cy="4365642"/>
            <a:chOff x="4736294" y="1493196"/>
            <a:chExt cx="2719412" cy="43656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7421A8D-30BC-FF01-3FDF-AF3040302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36294" y="2339601"/>
              <a:ext cx="2719412" cy="351923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B892846-0AF5-6EAC-A74A-19E5EEC68A39}"/>
                </a:ext>
              </a:extLst>
            </p:cNvPr>
            <p:cNvSpPr txBox="1"/>
            <p:nvPr/>
          </p:nvSpPr>
          <p:spPr>
            <a:xfrm>
              <a:off x="4781278" y="1493196"/>
              <a:ext cx="26744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Pg 2:</a:t>
              </a:r>
              <a:br>
                <a:rPr lang="en-US" b="1" dirty="0"/>
              </a:br>
              <a:r>
                <a:rPr lang="en-US" dirty="0"/>
                <a:t>H2FPEF score, HF meds, TTE, HD eval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218F8F9-5949-08C0-E24B-811682731ABB}"/>
              </a:ext>
            </a:extLst>
          </p:cNvPr>
          <p:cNvGrpSpPr/>
          <p:nvPr/>
        </p:nvGrpSpPr>
        <p:grpSpPr>
          <a:xfrm>
            <a:off x="8209604" y="1493196"/>
            <a:ext cx="2871479" cy="4365642"/>
            <a:chOff x="8209604" y="1493196"/>
            <a:chExt cx="2871479" cy="436564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D69130E-7B0C-1A5E-BA26-32CE960FB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09604" y="2339601"/>
              <a:ext cx="2719413" cy="351923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EA503BD-5CA7-A509-D9B2-C8879C1A3A3D}"/>
                </a:ext>
              </a:extLst>
            </p:cNvPr>
            <p:cNvSpPr txBox="1"/>
            <p:nvPr/>
          </p:nvSpPr>
          <p:spPr>
            <a:xfrm>
              <a:off x="8228746" y="1493196"/>
              <a:ext cx="28523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Pg 3</a:t>
              </a:r>
              <a:br>
                <a:rPr lang="en-US" b="1" dirty="0"/>
              </a:br>
              <a:r>
                <a:rPr lang="en-US" dirty="0"/>
                <a:t>Inclusion / exclusion criteria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7535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95AD2-3A62-4C06-9B9B-A4F64D981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Strategies for effective Responder-HF enrollment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A5479-EDB5-4E67-8481-672E98210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556" y="1504708"/>
            <a:ext cx="11043294" cy="4500675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altLang="en-US" sz="2000" b="1" dirty="0">
                <a:solidFill>
                  <a:schemeClr val="tx1"/>
                </a:solidFill>
              </a:rPr>
              <a:t>Define the core clinical project team </a:t>
            </a:r>
            <a:br>
              <a:rPr lang="en-US" altLang="en-US" sz="2000" b="1" dirty="0"/>
            </a:br>
            <a:r>
              <a:rPr lang="en-US" altLang="en-US" sz="2000" dirty="0">
                <a:solidFill>
                  <a:srgbClr val="65A0BF"/>
                </a:solidFill>
              </a:rPr>
              <a:t>PI, Study Coordinator, Echo-physician, Implanter, blinded/unblinded physicians/Study Coordinator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altLang="en-US" sz="2000" b="1" dirty="0">
                <a:solidFill>
                  <a:schemeClr val="tx1"/>
                </a:solidFill>
              </a:rPr>
              <a:t>Build an expanded project team</a:t>
            </a:r>
            <a:br>
              <a:rPr lang="en-US" altLang="en-US" sz="2000" b="1" dirty="0">
                <a:solidFill>
                  <a:srgbClr val="65A0BF"/>
                </a:solidFill>
              </a:rPr>
            </a:br>
            <a:r>
              <a:rPr lang="en-US" altLang="en-US" sz="2000" dirty="0">
                <a:solidFill>
                  <a:srgbClr val="65A0BF"/>
                </a:solidFill>
              </a:rPr>
              <a:t>Junior physicians and HF nurses to provide suitable patients to the core team for further evaluation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altLang="en-US" sz="2000" b="1" dirty="0">
                <a:solidFill>
                  <a:schemeClr val="tx1"/>
                </a:solidFill>
              </a:rPr>
              <a:t>Setup systematic screening of “hot spots” &amp; patient follow-up procedure</a:t>
            </a:r>
            <a:br>
              <a:rPr lang="en-US" altLang="en-US" sz="2000" b="1" dirty="0">
                <a:solidFill>
                  <a:schemeClr val="tx1"/>
                </a:solidFill>
              </a:rPr>
            </a:br>
            <a:r>
              <a:rPr lang="en-US" altLang="en-US" sz="2000" dirty="0">
                <a:solidFill>
                  <a:srgbClr val="65A0BF"/>
                </a:solidFill>
              </a:rPr>
              <a:t>i.e. 	</a:t>
            </a:r>
            <a:r>
              <a:rPr lang="en-US" altLang="en-US" sz="2000" b="1" dirty="0">
                <a:solidFill>
                  <a:srgbClr val="65A0BF"/>
                </a:solidFill>
              </a:rPr>
              <a:t>EP</a:t>
            </a:r>
            <a:r>
              <a:rPr lang="en-US" altLang="en-US" sz="2000" dirty="0">
                <a:solidFill>
                  <a:srgbClr val="65A0BF"/>
                </a:solidFill>
              </a:rPr>
              <a:t> 		High LAP during PVI </a:t>
            </a:r>
            <a:r>
              <a:rPr lang="en-US" altLang="en-US" sz="2000" dirty="0">
                <a:solidFill>
                  <a:srgbClr val="65A0BF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000" dirty="0">
                <a:solidFill>
                  <a:srgbClr val="65A0BF"/>
                </a:solidFill>
              </a:rPr>
              <a:t> remains symptomatic after 3m </a:t>
            </a:r>
            <a:r>
              <a:rPr lang="en-US" altLang="en-US" sz="2000" dirty="0">
                <a:solidFill>
                  <a:srgbClr val="65A0BF"/>
                </a:solidFill>
                <a:sym typeface="Wingdings" panose="05000000000000000000" pitchFamily="2" charset="2"/>
              </a:rPr>
              <a:t> evaluate</a:t>
            </a:r>
            <a:br>
              <a:rPr lang="en-US" altLang="en-US" sz="2000" dirty="0">
                <a:solidFill>
                  <a:srgbClr val="65A0BF"/>
                </a:solidFill>
              </a:rPr>
            </a:br>
            <a:r>
              <a:rPr lang="en-US" altLang="en-US" sz="2000" dirty="0">
                <a:solidFill>
                  <a:srgbClr val="65A0BF"/>
                </a:solidFill>
              </a:rPr>
              <a:t>	</a:t>
            </a:r>
            <a:r>
              <a:rPr lang="en-US" altLang="en-US" sz="2000" b="1" dirty="0">
                <a:solidFill>
                  <a:srgbClr val="65A0BF"/>
                </a:solidFill>
              </a:rPr>
              <a:t>Cath lab</a:t>
            </a:r>
            <a:r>
              <a:rPr lang="en-US" altLang="en-US" sz="2000" dirty="0">
                <a:solidFill>
                  <a:srgbClr val="65A0BF"/>
                </a:solidFill>
              </a:rPr>
              <a:t> 	High LVEDP </a:t>
            </a:r>
            <a:r>
              <a:rPr lang="en-US" altLang="en-US" sz="2000" dirty="0">
                <a:solidFill>
                  <a:srgbClr val="65A0BF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000" dirty="0">
                <a:solidFill>
                  <a:srgbClr val="65A0BF"/>
                </a:solidFill>
              </a:rPr>
              <a:t> patient remains symptomatic </a:t>
            </a:r>
            <a:r>
              <a:rPr lang="en-US" altLang="en-US" sz="2000" dirty="0">
                <a:solidFill>
                  <a:srgbClr val="65A0BF"/>
                </a:solidFill>
                <a:sym typeface="Wingdings" panose="05000000000000000000" pitchFamily="2" charset="2"/>
              </a:rPr>
              <a:t> evaluate</a:t>
            </a:r>
            <a:br>
              <a:rPr lang="en-US" altLang="en-US" sz="2000" dirty="0">
                <a:solidFill>
                  <a:srgbClr val="65A0BF"/>
                </a:solidFill>
              </a:rPr>
            </a:br>
            <a:r>
              <a:rPr lang="en-US" altLang="en-US" sz="2000" dirty="0">
                <a:solidFill>
                  <a:srgbClr val="65A0BF"/>
                </a:solidFill>
              </a:rPr>
              <a:t>	</a:t>
            </a:r>
            <a:r>
              <a:rPr lang="en-US" altLang="en-US" sz="2000" b="1" dirty="0">
                <a:solidFill>
                  <a:srgbClr val="65A0BF"/>
                </a:solidFill>
              </a:rPr>
              <a:t>Cardioversion</a:t>
            </a:r>
            <a:r>
              <a:rPr lang="en-US" altLang="en-US" sz="2000" dirty="0">
                <a:solidFill>
                  <a:srgbClr val="65A0BF"/>
                </a:solidFill>
              </a:rPr>
              <a:t> 	Patient remains symptomatic </a:t>
            </a:r>
            <a:r>
              <a:rPr lang="en-US" altLang="en-US" sz="2000" dirty="0">
                <a:solidFill>
                  <a:srgbClr val="65A0BF"/>
                </a:solidFill>
                <a:sym typeface="Wingdings" panose="05000000000000000000" pitchFamily="2" charset="2"/>
              </a:rPr>
              <a:t> evaluate</a:t>
            </a:r>
            <a:r>
              <a:rPr lang="en-US" altLang="en-US" sz="2000" dirty="0">
                <a:solidFill>
                  <a:srgbClr val="65A0BF"/>
                </a:solidFill>
              </a:rPr>
              <a:t> </a:t>
            </a:r>
            <a:br>
              <a:rPr lang="en-US" altLang="en-US" sz="2000" dirty="0">
                <a:solidFill>
                  <a:srgbClr val="65A0BF"/>
                </a:solidFill>
              </a:rPr>
            </a:br>
            <a:r>
              <a:rPr lang="en-US" altLang="en-US" sz="2000" dirty="0">
                <a:solidFill>
                  <a:srgbClr val="65A0BF"/>
                </a:solidFill>
              </a:rPr>
              <a:t>      	</a:t>
            </a:r>
            <a:r>
              <a:rPr lang="en-US" altLang="en-US" sz="2000" b="1" dirty="0">
                <a:solidFill>
                  <a:srgbClr val="65A0BF"/>
                </a:solidFill>
              </a:rPr>
              <a:t>ER</a:t>
            </a:r>
            <a:r>
              <a:rPr lang="en-US" altLang="en-US" sz="2000" dirty="0">
                <a:solidFill>
                  <a:srgbClr val="65A0BF"/>
                </a:solidFill>
              </a:rPr>
              <a:t> 		Admission for HF </a:t>
            </a:r>
            <a:r>
              <a:rPr lang="en-US" altLang="en-US" sz="2000" dirty="0">
                <a:solidFill>
                  <a:srgbClr val="65A0BF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000" dirty="0">
                <a:solidFill>
                  <a:srgbClr val="65A0BF"/>
                </a:solidFill>
              </a:rPr>
              <a:t> evaluate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altLang="en-US" sz="2000" b="1" dirty="0">
                <a:solidFill>
                  <a:schemeClr val="tx1"/>
                </a:solidFill>
              </a:rPr>
              <a:t>Educate and partner with other internal &amp; external departments to identify patients</a:t>
            </a:r>
            <a:br>
              <a:rPr lang="en-US" altLang="en-US" sz="2000" b="1" dirty="0">
                <a:solidFill>
                  <a:srgbClr val="65A0BF"/>
                </a:solidFill>
              </a:rPr>
            </a:br>
            <a:r>
              <a:rPr lang="en-US" altLang="en-US" sz="2000" dirty="0">
                <a:solidFill>
                  <a:srgbClr val="65A0BF"/>
                </a:solidFill>
              </a:rPr>
              <a:t>Speak to ED, pneumonology, EP, PH clinic, </a:t>
            </a:r>
            <a:r>
              <a:rPr lang="en-US" altLang="en-US" sz="2000" dirty="0" err="1">
                <a:solidFill>
                  <a:srgbClr val="65A0BF"/>
                </a:solidFill>
              </a:rPr>
              <a:t>etc</a:t>
            </a:r>
            <a:r>
              <a:rPr lang="en-US" altLang="en-US" sz="2000" dirty="0">
                <a:solidFill>
                  <a:srgbClr val="65A0BF"/>
                </a:solidFill>
              </a:rPr>
              <a:t> about high HFpEF morbidity/mortality &amp; available clinical trial. Additionally, consider referrers outside of the institution.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FFEBDC-9E47-418E-87CC-80AE0E3528A9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Don’t wait for patients to come to you, GO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find them!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4B6BAF-230E-4AF6-97B5-0CD52AB27F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9563B3-69AC-0C4C-A68E-7D70D3F2958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786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EEAF9E-3452-7B2F-681A-D44DC8805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Responder-hf RESOURCES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A45754-30B7-9FB0-AAAE-9BF866BD0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563B3-69AC-0C4C-A68E-7D70D3F2958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08E019-2FAA-3FDA-340F-876A29835E85}"/>
              </a:ext>
            </a:extLst>
          </p:cNvPr>
          <p:cNvSpPr/>
          <p:nvPr/>
        </p:nvSpPr>
        <p:spPr>
          <a:xfrm>
            <a:off x="4800032" y="1321401"/>
            <a:ext cx="4858138" cy="48320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73B68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weet Sans Pro Heavy" panose="02000000000000000000" pitchFamily="50" charset="0"/>
              </a:rPr>
              <a:t>CLINICAL MATERIALS</a:t>
            </a:r>
          </a:p>
          <a:p>
            <a:pPr marL="2889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5A0B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Information about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65A0B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Corvia’s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5A0B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clinical evidence to date</a:t>
            </a:r>
          </a:p>
          <a:p>
            <a:pPr marL="2889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73B68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73B68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weet Sans Pro Heavy" panose="02000000000000000000" pitchFamily="50" charset="0"/>
              </a:rPr>
              <a:t>REFERRING CLINICIAN TOOLS</a:t>
            </a:r>
          </a:p>
          <a:p>
            <a:pPr marL="28892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5A0B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Tools to inform potential referring clinicians about RESPONDER-HF</a:t>
            </a:r>
          </a:p>
          <a:p>
            <a:pPr marL="28892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73B68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73B68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weet Sans Pro Heavy" panose="02000000000000000000" pitchFamily="50" charset="0"/>
              </a:rPr>
              <a:t>MATERIALS TO ACCELERATE ENROLLMENT</a:t>
            </a:r>
          </a:p>
          <a:p>
            <a:pPr marL="28892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5A0B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Tools to support efficient interdepartmental collaboration in identifying study candidates</a:t>
            </a:r>
          </a:p>
          <a:p>
            <a:pPr marL="28892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65A0B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73B68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weet Sans Pro Heavy" panose="02000000000000000000" pitchFamily="50" charset="0"/>
              </a:rPr>
              <a:t>PATIENT MATERIALS</a:t>
            </a:r>
          </a:p>
          <a:p>
            <a:pPr marL="28892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5A0B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Resources to educate patients throughout the study candidacy process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73B68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73B68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weet Sans Pro Heavy" panose="02000000000000000000" pitchFamily="50" charset="0"/>
              </a:rPr>
              <a:t>MEDIA KIT</a:t>
            </a:r>
          </a:p>
          <a:p>
            <a:pPr marL="288925" marR="0" lvl="0" indent="-2889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73B68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	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5A0B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Resources for media professionals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66F21B12-5B6F-C646-851B-51F16169F93F}"/>
              </a:ext>
            </a:extLst>
          </p:cNvPr>
          <p:cNvSpPr txBox="1">
            <a:spLocks/>
          </p:cNvSpPr>
          <p:nvPr/>
        </p:nvSpPr>
        <p:spPr>
          <a:xfrm>
            <a:off x="610137" y="872440"/>
            <a:ext cx="11016713" cy="36243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all" spc="0" normalizeH="0" baseline="0" noProof="0" dirty="0">
                <a:ln>
                  <a:noFill/>
                </a:ln>
                <a:solidFill>
                  <a:srgbClr val="193B6B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Materials and initiatives to support trial Awareness, recruitment and enrollment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781E16-49A1-393A-BF61-578F4A224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6"/>
          <a:stretch/>
        </p:blipFill>
        <p:spPr>
          <a:xfrm>
            <a:off x="1791010" y="2038531"/>
            <a:ext cx="2514951" cy="3310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A0B416-874F-CF78-1024-4119219E7501}"/>
              </a:ext>
            </a:extLst>
          </p:cNvPr>
          <p:cNvCxnSpPr>
            <a:cxnSpLocks/>
          </p:cNvCxnSpPr>
          <p:nvPr/>
        </p:nvCxnSpPr>
        <p:spPr>
          <a:xfrm>
            <a:off x="4668252" y="1562649"/>
            <a:ext cx="0" cy="4389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479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F739B32-D480-C48C-842E-4DE637CE6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239" y="1971692"/>
            <a:ext cx="2411004" cy="3443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C68448-136C-8794-8A2E-E30263E05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Recruitment tools: Referring Clinicians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41224E-2876-C347-7F8B-1422EBF2DB94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materials to connect with and educate referring physicians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EA1CC2-E6D7-9264-69CD-EB04A1F60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9563B3-69AC-0C4C-A68E-7D70D3F2958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176593-E0EF-4FA9-7361-B837014F38DE}"/>
              </a:ext>
            </a:extLst>
          </p:cNvPr>
          <p:cNvSpPr txBox="1"/>
          <p:nvPr/>
        </p:nvSpPr>
        <p:spPr>
          <a:xfrm>
            <a:off x="1945643" y="1435620"/>
            <a:ext cx="1370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Intro letter</a:t>
            </a:r>
          </a:p>
          <a:p>
            <a:pPr algn="ctr"/>
            <a:r>
              <a:rPr lang="en-US" sz="1400" b="1" dirty="0"/>
              <a:t>to referring MD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171C00-E880-44A7-16DD-6A3BAA5E6074}"/>
              </a:ext>
            </a:extLst>
          </p:cNvPr>
          <p:cNvSpPr txBox="1"/>
          <p:nvPr/>
        </p:nvSpPr>
        <p:spPr>
          <a:xfrm>
            <a:off x="5064000" y="1543342"/>
            <a:ext cx="2449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Referring Physician  Brochure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86C09DF-486F-A89B-5CC3-8C548D903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538" y="1971692"/>
            <a:ext cx="2433099" cy="344313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7FE6342-6881-6C31-C9BC-23F08A163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2945" y="1949964"/>
            <a:ext cx="2449484" cy="3463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97F54EC-8B96-CC53-9E8A-D4F2583FFE17}"/>
              </a:ext>
            </a:extLst>
          </p:cNvPr>
          <p:cNvSpPr txBox="1"/>
          <p:nvPr/>
        </p:nvSpPr>
        <p:spPr>
          <a:xfrm>
            <a:off x="8582944" y="1435620"/>
            <a:ext cx="2441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REDUCE LAP-HF II Clinical Trial Summary</a:t>
            </a:r>
          </a:p>
        </p:txBody>
      </p:sp>
    </p:spTree>
    <p:extLst>
      <p:ext uri="{BB962C8B-B14F-4D97-AF65-F5344CB8AC3E}">
        <p14:creationId xmlns:p14="http://schemas.microsoft.com/office/powerpoint/2010/main" val="2464145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C163714-A069-C6AB-66B6-A46BA89E0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38" y="2201070"/>
            <a:ext cx="1350587" cy="3035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C68448-136C-8794-8A2E-E30263E05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Recruitment tools: Accelerate enrollment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41224E-2876-C347-7F8B-1422EBF2DB94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Tools to collaborate across hospital departments to Identify study candidates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EA1CC2-E6D7-9264-69CD-EB04A1F60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9563B3-69AC-0C4C-A68E-7D70D3F29587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D64F41-4667-3CD1-5829-11E58B1BD670}"/>
              </a:ext>
            </a:extLst>
          </p:cNvPr>
          <p:cNvSpPr txBox="1"/>
          <p:nvPr/>
        </p:nvSpPr>
        <p:spPr>
          <a:xfrm>
            <a:off x="581121" y="1747286"/>
            <a:ext cx="1530283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/>
              <a:t>MD pocket card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AA9488-5155-6972-0ACD-BC83E411DDEB}"/>
              </a:ext>
            </a:extLst>
          </p:cNvPr>
          <p:cNvSpPr txBox="1"/>
          <p:nvPr/>
        </p:nvSpPr>
        <p:spPr>
          <a:xfrm>
            <a:off x="6339035" y="1693480"/>
            <a:ext cx="1812547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/>
              <a:t>H2FPEF  Scoring Tool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9E8D24-9742-2E05-A97B-7384A044D04C}"/>
              </a:ext>
            </a:extLst>
          </p:cNvPr>
          <p:cNvSpPr txBox="1"/>
          <p:nvPr/>
        </p:nvSpPr>
        <p:spPr>
          <a:xfrm>
            <a:off x="8989559" y="1455454"/>
            <a:ext cx="2167260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/>
              <a:t>Posters</a:t>
            </a:r>
          </a:p>
          <a:p>
            <a:pPr algn="ctr">
              <a:lnSpc>
                <a:spcPct val="90000"/>
              </a:lnSpc>
            </a:pPr>
            <a:r>
              <a:rPr lang="en-US" sz="1400" b="1" dirty="0"/>
              <a:t>(</a:t>
            </a:r>
            <a:r>
              <a:rPr lang="en-US" sz="1400" b="1" dirty="0" err="1"/>
              <a:t>cath</a:t>
            </a:r>
            <a:r>
              <a:rPr lang="en-US" sz="1400" b="1" dirty="0"/>
              <a:t> lab, echo, inpatient)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710BFD6-703E-78F2-160D-D9E081F4E1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0080" y="2452258"/>
            <a:ext cx="1663279" cy="235278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CB863C8-5EB5-ACBB-116E-0524F18C14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9120" y="2217814"/>
            <a:ext cx="1663279" cy="235278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C509F7-0FC8-8BCD-89F0-6D5C26BEA5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5267" y="1952192"/>
            <a:ext cx="1930494" cy="249876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D8944F-FB82-FEDC-1ED0-E4BEA9873B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8790" y="2101336"/>
            <a:ext cx="2636297" cy="147923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E011AF6-3F5B-35E9-B694-3EFB841ABC88}"/>
              </a:ext>
            </a:extLst>
          </p:cNvPr>
          <p:cNvSpPr txBox="1"/>
          <p:nvPr/>
        </p:nvSpPr>
        <p:spPr>
          <a:xfrm>
            <a:off x="3105951" y="1649327"/>
            <a:ext cx="2191566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/>
              <a:t>Patient Identification Presentation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F0E708-D33F-D273-8D69-159385DAC5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8790" y="4405487"/>
            <a:ext cx="2654841" cy="147923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F150B55-ED64-87E8-D44C-0E1C2BA15E5F}"/>
              </a:ext>
            </a:extLst>
          </p:cNvPr>
          <p:cNvSpPr txBox="1"/>
          <p:nvPr/>
        </p:nvSpPr>
        <p:spPr>
          <a:xfrm>
            <a:off x="2996576" y="3870730"/>
            <a:ext cx="24392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Video: Dr. Sanjiv Shah – Patient Talk Track </a:t>
            </a:r>
          </a:p>
        </p:txBody>
      </p:sp>
      <p:pic>
        <p:nvPicPr>
          <p:cNvPr id="6" name="Graphic 5" descr="Play with solid fill">
            <a:extLst>
              <a:ext uri="{FF2B5EF4-FFF2-40B4-BE49-F238E27FC236}">
                <a16:creationId xmlns:a16="http://schemas.microsoft.com/office/drawing/2014/main" id="{EA0EA3B9-0771-8932-577C-E750BF38C4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43219" y="5337148"/>
            <a:ext cx="516155" cy="5161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F96EE1-ED5D-263C-A986-BB010CC66C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03177" y="2052698"/>
            <a:ext cx="1663279" cy="2350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924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rapezoid 25">
            <a:extLst>
              <a:ext uri="{FF2B5EF4-FFF2-40B4-BE49-F238E27FC236}">
                <a16:creationId xmlns:a16="http://schemas.microsoft.com/office/drawing/2014/main" id="{7C8C869B-9474-A118-56E2-32FAC9377FE5}"/>
              </a:ext>
            </a:extLst>
          </p:cNvPr>
          <p:cNvSpPr/>
          <p:nvPr/>
        </p:nvSpPr>
        <p:spPr>
          <a:xfrm flipV="1">
            <a:off x="610137" y="3786921"/>
            <a:ext cx="3919441" cy="1293257"/>
          </a:xfrm>
          <a:prstGeom prst="trapezoid">
            <a:avLst>
              <a:gd name="adj" fmla="val 43730"/>
            </a:avLst>
          </a:prstGeom>
          <a:gradFill flip="none" rotWithShape="1">
            <a:gsLst>
              <a:gs pos="100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20430B-86B2-1D5E-0C97-C748D9C71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373" y="1939261"/>
            <a:ext cx="2106037" cy="21060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037B8F-D505-141B-F022-ADF984ADC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Recruitment tools: patient materials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F73B55-6FE6-A7D3-AE03-0634E9B686D9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Resources to educate patients throughout the study candidacy process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46F081-2987-0619-AEDF-84C4EF012C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563B3-69AC-0C4C-A68E-7D70D3F2958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D8869B-7D92-43FF-C20D-B455744F238C}"/>
              </a:ext>
            </a:extLst>
          </p:cNvPr>
          <p:cNvSpPr txBox="1"/>
          <p:nvPr/>
        </p:nvSpPr>
        <p:spPr>
          <a:xfrm>
            <a:off x="1132775" y="3901473"/>
            <a:ext cx="2714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73B68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Doctor Discussion Guides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73B68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(based on potential trial eligibility)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4834B5-A3DC-3F06-261F-8E2C9B3CD7B7}"/>
              </a:ext>
            </a:extLst>
          </p:cNvPr>
          <p:cNvSpPr txBox="1"/>
          <p:nvPr/>
        </p:nvSpPr>
        <p:spPr>
          <a:xfrm>
            <a:off x="5108395" y="1367725"/>
            <a:ext cx="1855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73B68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Patient Brochure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613CBE-A931-BD65-4030-E757E75DA637}"/>
              </a:ext>
            </a:extLst>
          </p:cNvPr>
          <p:cNvSpPr txBox="1"/>
          <p:nvPr/>
        </p:nvSpPr>
        <p:spPr>
          <a:xfrm>
            <a:off x="1398769" y="1367725"/>
            <a:ext cx="2103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73B68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treatmyheartfailure.com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25FCA9-AE42-E5C5-4782-D71932CB6732}"/>
              </a:ext>
            </a:extLst>
          </p:cNvPr>
          <p:cNvSpPr txBox="1"/>
          <p:nvPr/>
        </p:nvSpPr>
        <p:spPr>
          <a:xfrm>
            <a:off x="4983373" y="4275133"/>
            <a:ext cx="26954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73B68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Procedural Animation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ADF6BE-A55D-0223-FED9-7B5489909E49}"/>
              </a:ext>
            </a:extLst>
          </p:cNvPr>
          <p:cNvSpPr txBox="1"/>
          <p:nvPr/>
        </p:nvSpPr>
        <p:spPr>
          <a:xfrm>
            <a:off x="8502316" y="1367725"/>
            <a:ext cx="230884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73B68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Patient Testimonial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73B68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(select geographies)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6ECE38-22BB-F2D0-E98D-C10B1E265B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373" y="4634537"/>
            <a:ext cx="2651162" cy="151220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25E1DEA-6B5A-C090-3828-7197D95473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700" y="2063290"/>
            <a:ext cx="2651162" cy="146741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CAE20D-33F6-F71D-EA68-4FBE31EF04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6"/>
          <a:stretch/>
        </p:blipFill>
        <p:spPr>
          <a:xfrm>
            <a:off x="8967562" y="2337073"/>
            <a:ext cx="2639264" cy="14894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phic 7" descr="Play with solid fill">
            <a:extLst>
              <a:ext uri="{FF2B5EF4-FFF2-40B4-BE49-F238E27FC236}">
                <a16:creationId xmlns:a16="http://schemas.microsoft.com/office/drawing/2014/main" id="{FFAF9041-D6B1-0F7D-FFF7-86A3BCAB4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92100" y="5572911"/>
            <a:ext cx="516155" cy="51615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38A0C97-2D9B-0456-3261-87508D820280}"/>
              </a:ext>
            </a:extLst>
          </p:cNvPr>
          <p:cNvSpPr txBox="1"/>
          <p:nvPr/>
        </p:nvSpPr>
        <p:spPr>
          <a:xfrm>
            <a:off x="9656739" y="4275133"/>
            <a:ext cx="2091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73B68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Patient ID Card (Blinded)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7FCE3D5-ACC5-06E7-40CC-2EE7560A0F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1038" y="4668758"/>
            <a:ext cx="1498872" cy="9041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731C91-D92C-22F3-F2D9-8EFB592C2E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4042" y="4486789"/>
            <a:ext cx="1315939" cy="17119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31D2CD4-1974-1198-8217-A7EA65AE15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0212" y="4486789"/>
            <a:ext cx="1317728" cy="173113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7B6D2A1-BE16-7FE1-CC9C-58227F6A4E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0137" y="1829947"/>
            <a:ext cx="3919441" cy="19302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63EFC8-9F18-FF85-482F-00375B64EE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47862" y="5142987"/>
            <a:ext cx="1498872" cy="8598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05E416-87A1-D7FB-18D3-79103DCCBCA2}"/>
              </a:ext>
            </a:extLst>
          </p:cNvPr>
          <p:cNvSpPr txBox="1"/>
          <p:nvPr/>
        </p:nvSpPr>
        <p:spPr>
          <a:xfrm>
            <a:off x="7967482" y="4275133"/>
            <a:ext cx="1580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173B68"/>
                </a:solidFill>
                <a:latin typeface="Corbel" panose="020B0503020204020204"/>
              </a:rPr>
              <a:t>Shunt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73B68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Demo Cube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1B89FAF-748E-2BE4-4831-40E31B5206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23403" y="4683583"/>
            <a:ext cx="1542118" cy="135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78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37B8F-D505-141B-F022-ADF984ADC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Awareness tools: PR resources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F73B55-6FE6-A7D3-AE03-0634E9B686D9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materials for media professionals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46F081-2987-0619-AEDF-84C4EF012C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563B3-69AC-0C4C-A68E-7D70D3F2958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4834B5-A3DC-3F06-261F-8E2C9B3CD7B7}"/>
              </a:ext>
            </a:extLst>
          </p:cNvPr>
          <p:cNvSpPr txBox="1"/>
          <p:nvPr/>
        </p:nvSpPr>
        <p:spPr>
          <a:xfrm>
            <a:off x="7467411" y="1699294"/>
            <a:ext cx="1745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73B68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Explainer animation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EE86FD-CFD0-3505-1434-73BCD9B14F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223" y="2272207"/>
            <a:ext cx="2452764" cy="139904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02CA7A-B7D6-B7B2-255D-BDE8B5725C4E}"/>
              </a:ext>
            </a:extLst>
          </p:cNvPr>
          <p:cNvSpPr txBox="1"/>
          <p:nvPr/>
        </p:nvSpPr>
        <p:spPr>
          <a:xfrm>
            <a:off x="5085216" y="1699294"/>
            <a:ext cx="745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73B68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Images</a:t>
            </a:r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D9B9BF14-1760-BB75-C738-1E1485961B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423" y="2843548"/>
            <a:ext cx="905005" cy="9267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coin with a drawing on it&#10;&#10;Description automatically generated with medium confidence">
            <a:extLst>
              <a:ext uri="{FF2B5EF4-FFF2-40B4-BE49-F238E27FC236}">
                <a16:creationId xmlns:a16="http://schemas.microsoft.com/office/drawing/2014/main" id="{8463776F-11C6-A5A9-A552-F9192C14A94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7492" y="2384583"/>
            <a:ext cx="1153136" cy="7658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A picture containing basketball, necklet, athletic game, metalware&#10;&#10;Description automatically generated">
            <a:extLst>
              <a:ext uri="{FF2B5EF4-FFF2-40B4-BE49-F238E27FC236}">
                <a16:creationId xmlns:a16="http://schemas.microsoft.com/office/drawing/2014/main" id="{5B97302A-7626-0207-47EA-230D57E60C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3337" y="2254937"/>
            <a:ext cx="974767" cy="76588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F81C256-1C92-CCC0-E666-F37DED1BD1B0}"/>
              </a:ext>
            </a:extLst>
          </p:cNvPr>
          <p:cNvSpPr txBox="1"/>
          <p:nvPr/>
        </p:nvSpPr>
        <p:spPr>
          <a:xfrm>
            <a:off x="10113853" y="1699294"/>
            <a:ext cx="14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73B68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 &amp; social media templates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207E180-C550-DC4D-FC66-DDA61E16CDE4}"/>
              </a:ext>
            </a:extLst>
          </p:cNvPr>
          <p:cNvGrpSpPr/>
          <p:nvPr/>
        </p:nvGrpSpPr>
        <p:grpSpPr>
          <a:xfrm>
            <a:off x="10434313" y="2193035"/>
            <a:ext cx="914400" cy="1301025"/>
            <a:chOff x="10490891" y="2011548"/>
            <a:chExt cx="914400" cy="1301025"/>
          </a:xfrm>
        </p:grpSpPr>
        <p:pic>
          <p:nvPicPr>
            <p:cNvPr id="23" name="Graphic 22" descr="Open envelope outline">
              <a:extLst>
                <a:ext uri="{FF2B5EF4-FFF2-40B4-BE49-F238E27FC236}">
                  <a16:creationId xmlns:a16="http://schemas.microsoft.com/office/drawing/2014/main" id="{5D769946-74CD-26B6-8DDA-EB5B7DECD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490891" y="2011548"/>
              <a:ext cx="914400" cy="914400"/>
            </a:xfrm>
            <a:prstGeom prst="rect">
              <a:avLst/>
            </a:prstGeom>
          </p:spPr>
        </p:pic>
        <p:pic>
          <p:nvPicPr>
            <p:cNvPr id="27" name="Picture 2" descr="Social Media Icons Vector Art, Icons, and Graphics for Free Download">
              <a:extLst>
                <a:ext uri="{FF2B5EF4-FFF2-40B4-BE49-F238E27FC236}">
                  <a16:creationId xmlns:a16="http://schemas.microsoft.com/office/drawing/2014/main" id="{46B847BD-E3A4-AA6A-3A2E-F8A9D76843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9" t="10304" r="75474" b="53792"/>
            <a:stretch/>
          </p:blipFill>
          <p:spPr bwMode="auto">
            <a:xfrm>
              <a:off x="10956752" y="2855373"/>
              <a:ext cx="431346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Social Media Icons Vector Art, Icons, and Graphics for Free Download">
              <a:extLst>
                <a:ext uri="{FF2B5EF4-FFF2-40B4-BE49-F238E27FC236}">
                  <a16:creationId xmlns:a16="http://schemas.microsoft.com/office/drawing/2014/main" id="{4A8C9EE1-1A9F-D7F0-1D99-BADA2300C9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94" t="10380" r="30269" b="53716"/>
            <a:stretch/>
          </p:blipFill>
          <p:spPr bwMode="auto">
            <a:xfrm>
              <a:off x="10546537" y="2849607"/>
              <a:ext cx="431347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25E59127-41C2-8442-F512-97F8D5F7552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727" y="2336415"/>
            <a:ext cx="1688541" cy="21851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708585E-D8C0-2155-9581-D00DD9FB20A2}"/>
              </a:ext>
            </a:extLst>
          </p:cNvPr>
          <p:cNvSpPr txBox="1"/>
          <p:nvPr/>
        </p:nvSpPr>
        <p:spPr>
          <a:xfrm>
            <a:off x="601683" y="1699294"/>
            <a:ext cx="1636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73B68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Corvia Medical Fact Sheet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A722EFC-EAFA-8A28-33F8-6477A62DAA45}"/>
              </a:ext>
            </a:extLst>
          </p:cNvPr>
          <p:cNvSpPr txBox="1"/>
          <p:nvPr/>
        </p:nvSpPr>
        <p:spPr>
          <a:xfrm>
            <a:off x="2576616" y="1699294"/>
            <a:ext cx="1636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73B68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RESPONDER-HF Trial Messaging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96D2F9-5383-81CC-AB3B-EAA097BEE5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63831" y="2336415"/>
            <a:ext cx="1709314" cy="22344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phic 5" descr="Play with solid fill">
            <a:extLst>
              <a:ext uri="{FF2B5EF4-FFF2-40B4-BE49-F238E27FC236}">
                <a16:creationId xmlns:a16="http://schemas.microsoft.com/office/drawing/2014/main" id="{02F2F42A-9073-614C-9A39-865AF2F733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92933" y="3454589"/>
            <a:ext cx="516155" cy="51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329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F16B5-92E1-4572-A93D-D022C7760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AAB05-FBB7-421F-BF30-D66782975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0567" y="1227221"/>
            <a:ext cx="7523147" cy="490888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65A0BF"/>
                </a:solidFill>
              </a:rPr>
              <a:t>Use HFpEF hotspots </a:t>
            </a:r>
            <a:r>
              <a:rPr lang="en-US" dirty="0"/>
              <a:t>to find HFpEF patients. Refer suitable patients to study team.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600" dirty="0"/>
          </a:p>
          <a:p>
            <a:pPr marL="0" indent="0">
              <a:buNone/>
            </a:pPr>
            <a:r>
              <a:rPr lang="en-US" b="1" dirty="0">
                <a:solidFill>
                  <a:srgbClr val="65A0BF"/>
                </a:solidFill>
              </a:rPr>
              <a:t>Implement a standardized approach</a:t>
            </a:r>
            <a:r>
              <a:rPr lang="en-US" dirty="0">
                <a:solidFill>
                  <a:srgbClr val="65A0BF"/>
                </a:solidFill>
              </a:rPr>
              <a:t> </a:t>
            </a:r>
            <a:r>
              <a:rPr lang="en-US" dirty="0"/>
              <a:t>to find, diagnose, and treat HFpEF patients. This ca</a:t>
            </a:r>
            <a:r>
              <a:rPr lang="en-US" dirty="0">
                <a:solidFill>
                  <a:schemeClr val="tx1"/>
                </a:solidFill>
              </a:rPr>
              <a:t>n improve patient outcomes and clinical efficiency.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65A0BF"/>
                </a:solidFill>
              </a:rPr>
              <a:t>Grow awareness of the HFpEF program </a:t>
            </a:r>
            <a:r>
              <a:rPr lang="en-US" dirty="0"/>
              <a:t>to receive </a:t>
            </a:r>
            <a:r>
              <a:rPr lang="en-US" dirty="0">
                <a:solidFill>
                  <a:schemeClr val="tx1"/>
                </a:solidFill>
              </a:rPr>
              <a:t>more referrals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65A0BF"/>
                </a:solidFill>
              </a:rPr>
              <a:t>Screening potential candidates will benefit patients</a:t>
            </a:r>
            <a:r>
              <a:rPr lang="en-US" dirty="0"/>
              <a:t> even if they don’t meet study criteria:</a:t>
            </a:r>
          </a:p>
          <a:p>
            <a:r>
              <a:rPr lang="en-US" dirty="0" err="1"/>
              <a:t>HFpEF</a:t>
            </a:r>
            <a:r>
              <a:rPr lang="en-US" dirty="0"/>
              <a:t> diagnosis confirmed and patient qualifies -&gt; </a:t>
            </a:r>
            <a:r>
              <a:rPr lang="en-US" b="1" dirty="0">
                <a:solidFill>
                  <a:srgbClr val="65A0BF"/>
                </a:solidFill>
              </a:rPr>
              <a:t>patient goes into trial</a:t>
            </a:r>
          </a:p>
          <a:p>
            <a:r>
              <a:rPr lang="en-US" dirty="0" err="1"/>
              <a:t>HFpEF</a:t>
            </a:r>
            <a:r>
              <a:rPr lang="en-US" dirty="0"/>
              <a:t> diagnosis confirmed but patient doesn’t qualify (PVD or other) -&gt;</a:t>
            </a:r>
            <a:r>
              <a:rPr lang="en-US" b="1" dirty="0">
                <a:solidFill>
                  <a:schemeClr val="accent1"/>
                </a:solidFill>
              </a:rPr>
              <a:t> patient placed in another </a:t>
            </a:r>
            <a:r>
              <a:rPr lang="en-US" b="1" dirty="0" err="1">
                <a:solidFill>
                  <a:schemeClr val="accent1"/>
                </a:solidFill>
              </a:rPr>
              <a:t>HFpEF</a:t>
            </a:r>
            <a:r>
              <a:rPr lang="en-US" b="1" dirty="0">
                <a:solidFill>
                  <a:schemeClr val="accent1"/>
                </a:solidFill>
              </a:rPr>
              <a:t> trial or treated with other therapy </a:t>
            </a:r>
          </a:p>
          <a:p>
            <a:r>
              <a:rPr lang="en-US" dirty="0" err="1"/>
              <a:t>HFpEF</a:t>
            </a:r>
            <a:r>
              <a:rPr lang="en-US" dirty="0"/>
              <a:t> diagnosis NOT confirmed -&gt; </a:t>
            </a:r>
            <a:r>
              <a:rPr lang="en-US" b="1" dirty="0">
                <a:solidFill>
                  <a:schemeClr val="accent1"/>
                </a:solidFill>
              </a:rPr>
              <a:t>focus on other potential causes of shortness of breath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9C4ED8-7C24-4520-AEC3-D39C4C0CCB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9563B3-69AC-0C4C-A68E-7D70D3F29587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Graphic 6" descr="Marketing outline">
            <a:extLst>
              <a:ext uri="{FF2B5EF4-FFF2-40B4-BE49-F238E27FC236}">
                <a16:creationId xmlns:a16="http://schemas.microsoft.com/office/drawing/2014/main" id="{45279C9F-1D48-49A1-AF01-97372C239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90604" y="3374567"/>
            <a:ext cx="914400" cy="91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E4F8FB-7C65-41E1-8C7D-E349402C9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443" y="2162952"/>
            <a:ext cx="1286722" cy="900455"/>
          </a:xfrm>
          <a:prstGeom prst="rect">
            <a:avLst/>
          </a:prstGeom>
        </p:spPr>
      </p:pic>
      <p:pic>
        <p:nvPicPr>
          <p:cNvPr id="6" name="Graphic 5" descr="Fire with solid fill">
            <a:extLst>
              <a:ext uri="{FF2B5EF4-FFF2-40B4-BE49-F238E27FC236}">
                <a16:creationId xmlns:a16="http://schemas.microsoft.com/office/drawing/2014/main" id="{D4FAFDD4-3449-4EDF-9B76-7886D0BEE6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90604" y="973192"/>
            <a:ext cx="914400" cy="91440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91F5DE71-302E-0400-013A-55CDA56E55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962" r="8303" b="18412"/>
          <a:stretch/>
        </p:blipFill>
        <p:spPr>
          <a:xfrm>
            <a:off x="2095074" y="4792634"/>
            <a:ext cx="705459" cy="6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23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lowchart: Process 59">
            <a:extLst>
              <a:ext uri="{FF2B5EF4-FFF2-40B4-BE49-F238E27FC236}">
                <a16:creationId xmlns:a16="http://schemas.microsoft.com/office/drawing/2014/main" id="{49D9EA7A-6169-7191-EF49-750BF95B69A1}"/>
              </a:ext>
            </a:extLst>
          </p:cNvPr>
          <p:cNvSpPr/>
          <p:nvPr/>
        </p:nvSpPr>
        <p:spPr>
          <a:xfrm>
            <a:off x="6565477" y="2503357"/>
            <a:ext cx="5076680" cy="3429301"/>
          </a:xfrm>
          <a:prstGeom prst="flowChartProcess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EDCA740-1DEA-8187-4DD6-C05F8A93097A}"/>
              </a:ext>
            </a:extLst>
          </p:cNvPr>
          <p:cNvSpPr/>
          <p:nvPr/>
        </p:nvSpPr>
        <p:spPr>
          <a:xfrm>
            <a:off x="549844" y="2503357"/>
            <a:ext cx="4731480" cy="34293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914815B-7881-4024-9C74-4F0A6B09C846}"/>
              </a:ext>
            </a:extLst>
          </p:cNvPr>
          <p:cNvSpPr/>
          <p:nvPr/>
        </p:nvSpPr>
        <p:spPr>
          <a:xfrm>
            <a:off x="481417" y="1361944"/>
            <a:ext cx="4261829" cy="6700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A2E61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REDUCE LAP-HF II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93B6B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50% of population benefited significantly despite overall neutral trial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7E04C4-3D48-2540-B4B2-18B0E8852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RESPONDER-HF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478CF4-6CB6-5227-1492-B2C9C5549905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Confirmatory Trial to Validate efficacy of Corvia Atrial Shunt in </a:t>
            </a:r>
            <a:r>
              <a:rPr lang="en-US" dirty="0" err="1"/>
              <a:t>HF</a:t>
            </a:r>
            <a:r>
              <a:rPr lang="en-US" cap="none" dirty="0" err="1"/>
              <a:t>p</a:t>
            </a:r>
            <a:r>
              <a:rPr lang="en-US" dirty="0" err="1"/>
              <a:t>EF</a:t>
            </a:r>
            <a:r>
              <a:rPr lang="en-US" dirty="0"/>
              <a:t>/</a:t>
            </a:r>
            <a:r>
              <a:rPr lang="en-US" dirty="0" err="1"/>
              <a:t>HF</a:t>
            </a:r>
            <a:r>
              <a:rPr lang="en-US" cap="none" dirty="0" err="1"/>
              <a:t>mr</a:t>
            </a:r>
            <a:r>
              <a:rPr lang="en-US" dirty="0" err="1"/>
              <a:t>EF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3BF31A-BB3E-938D-1ACB-FA8233ED4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563B3-69AC-0C4C-A68E-7D70D3F2958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7996E0-B121-B1BC-2954-9C083B110B58}"/>
              </a:ext>
            </a:extLst>
          </p:cNvPr>
          <p:cNvSpPr/>
          <p:nvPr/>
        </p:nvSpPr>
        <p:spPr>
          <a:xfrm>
            <a:off x="834054" y="3595632"/>
            <a:ext cx="3986535" cy="84216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041BA5-7B98-0953-F3A9-36C51705E2E1}"/>
              </a:ext>
            </a:extLst>
          </p:cNvPr>
          <p:cNvSpPr/>
          <p:nvPr/>
        </p:nvSpPr>
        <p:spPr>
          <a:xfrm>
            <a:off x="777404" y="2678082"/>
            <a:ext cx="4261828" cy="482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73B68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OVERALL POPULATION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73B68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(n=626)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73B68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Neutral primary outcome (win ratio=1)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082F9A-3701-3534-6DB0-41C8022633C8}"/>
              </a:ext>
            </a:extLst>
          </p:cNvPr>
          <p:cNvSpPr/>
          <p:nvPr/>
        </p:nvSpPr>
        <p:spPr>
          <a:xfrm>
            <a:off x="1052697" y="5110148"/>
            <a:ext cx="3986535" cy="482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5A0B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RESPONDER GROUP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5A0B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(n=313)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73B68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Positive outcome (win ratio=1.5, p=0.004) in patients with normal exercise PVR (&lt;1.74 WU) and no cardiac rhythm device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CD9F4D-B6FE-926C-436A-F791304216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19" t="41410" r="23058" b="42882"/>
          <a:stretch/>
        </p:blipFill>
        <p:spPr>
          <a:xfrm>
            <a:off x="907839" y="3781349"/>
            <a:ext cx="1847350" cy="601311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81F2748-E950-BC89-74EB-760BD2CCF463}"/>
              </a:ext>
            </a:extLst>
          </p:cNvPr>
          <p:cNvCxnSpPr>
            <a:cxnSpLocks/>
          </p:cNvCxnSpPr>
          <p:nvPr/>
        </p:nvCxnSpPr>
        <p:spPr>
          <a:xfrm>
            <a:off x="4396058" y="4337690"/>
            <a:ext cx="0" cy="504133"/>
          </a:xfrm>
          <a:prstGeom prst="line">
            <a:avLst/>
          </a:prstGeom>
          <a:ln w="381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74" descr="flags_of_United-States">
            <a:extLst>
              <a:ext uri="{FF2B5EF4-FFF2-40B4-BE49-F238E27FC236}">
                <a16:creationId xmlns:a16="http://schemas.microsoft.com/office/drawing/2014/main" id="{74DE9E8A-7270-FF4E-D6F2-169B97DEC2F8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2670" y="4013119"/>
            <a:ext cx="417401" cy="27874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" descr="European Union Flag">
            <a:extLst>
              <a:ext uri="{FF2B5EF4-FFF2-40B4-BE49-F238E27FC236}">
                <a16:creationId xmlns:a16="http://schemas.microsoft.com/office/drawing/2014/main" id="{7113F8FD-6B2A-DCC4-9ABA-95E405A23E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65" t="3301" r="2967" b="5339"/>
          <a:stretch/>
        </p:blipFill>
        <p:spPr bwMode="auto">
          <a:xfrm>
            <a:off x="10069599" y="4013119"/>
            <a:ext cx="417401" cy="27331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Australia Flag Free Stock Photo - Public Domain Pictures">
            <a:extLst>
              <a:ext uri="{FF2B5EF4-FFF2-40B4-BE49-F238E27FC236}">
                <a16:creationId xmlns:a16="http://schemas.microsoft.com/office/drawing/2014/main" id="{83285D1C-60FB-BBF3-BACD-753994ED1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528" y="4013119"/>
            <a:ext cx="417401" cy="27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anadian Flag Free Stock Photo - Public Domain Pictures">
            <a:extLst>
              <a:ext uri="{FF2B5EF4-FFF2-40B4-BE49-F238E27FC236}">
                <a16:creationId xmlns:a16="http://schemas.microsoft.com/office/drawing/2014/main" id="{A98DB0CA-9E61-8EB6-1110-00B84EC7D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" t="3959" r="2443" b="2655"/>
          <a:stretch/>
        </p:blipFill>
        <p:spPr bwMode="auto">
          <a:xfrm>
            <a:off x="10983458" y="4013119"/>
            <a:ext cx="417401" cy="28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89B439BA-2BA0-9C19-17F7-01DC8BA1D6B5}"/>
              </a:ext>
            </a:extLst>
          </p:cNvPr>
          <p:cNvSpPr/>
          <p:nvPr/>
        </p:nvSpPr>
        <p:spPr>
          <a:xfrm>
            <a:off x="6768292" y="1390080"/>
            <a:ext cx="5213348" cy="482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A2E61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RESPONDER-HF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93B6B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Confirmatory trial to validate Responder Group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93B6B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outcomes observed in REDUCE LAP-HF II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73B68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D49619B-BBBA-FAEF-EC39-64074CCDA1FE}"/>
              </a:ext>
            </a:extLst>
          </p:cNvPr>
          <p:cNvCxnSpPr>
            <a:cxnSpLocks/>
          </p:cNvCxnSpPr>
          <p:nvPr/>
        </p:nvCxnSpPr>
        <p:spPr>
          <a:xfrm rot="5400000">
            <a:off x="1072711" y="3404520"/>
            <a:ext cx="341972" cy="7412"/>
          </a:xfrm>
          <a:prstGeom prst="line">
            <a:avLst/>
          </a:prstGeom>
          <a:ln w="3810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2197CDB-A25A-D903-BD0C-4524144354BB}"/>
              </a:ext>
            </a:extLst>
          </p:cNvPr>
          <p:cNvCxnSpPr>
            <a:cxnSpLocks/>
          </p:cNvCxnSpPr>
          <p:nvPr/>
        </p:nvCxnSpPr>
        <p:spPr>
          <a:xfrm>
            <a:off x="549844" y="1736180"/>
            <a:ext cx="384621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DD720-1EC8-17A4-A1C1-649D0C3E5C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99" t="41410" r="50778" b="42882"/>
          <a:stretch/>
        </p:blipFill>
        <p:spPr>
          <a:xfrm>
            <a:off x="2799987" y="3749500"/>
            <a:ext cx="1847351" cy="601311"/>
          </a:xfrm>
          <a:prstGeom prst="rect">
            <a:avLst/>
          </a:prstGeom>
        </p:spPr>
      </p:pic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6C51BB6-72C8-D6BF-CA49-7A99BA4F1D3B}"/>
              </a:ext>
            </a:extLst>
          </p:cNvPr>
          <p:cNvCxnSpPr>
            <a:cxnSpLocks/>
          </p:cNvCxnSpPr>
          <p:nvPr/>
        </p:nvCxnSpPr>
        <p:spPr>
          <a:xfrm>
            <a:off x="6851545" y="1764316"/>
            <a:ext cx="384621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8888BB1-90F7-4431-9D3E-B2D0FE7318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9390245"/>
              </p:ext>
            </p:extLst>
          </p:nvPr>
        </p:nvGraphicFramePr>
        <p:xfrm>
          <a:off x="6845727" y="2780967"/>
          <a:ext cx="4505170" cy="2706069"/>
        </p:xfrm>
        <a:graphic>
          <a:graphicData uri="http://schemas.openxmlformats.org/drawingml/2006/table">
            <a:tbl>
              <a:tblPr firstCol="1" bandRow="1">
                <a:tableStyleId>{2D5ABB26-0587-4C30-8999-92F81FD0307C}</a:tableStyleId>
              </a:tblPr>
              <a:tblGrid>
                <a:gridCol w="1359572">
                  <a:extLst>
                    <a:ext uri="{9D8B030D-6E8A-4147-A177-3AD203B41FA5}">
                      <a16:colId xmlns:a16="http://schemas.microsoft.com/office/drawing/2014/main" val="2885698639"/>
                    </a:ext>
                  </a:extLst>
                </a:gridCol>
                <a:gridCol w="3145598">
                  <a:extLst>
                    <a:ext uri="{9D8B030D-6E8A-4147-A177-3AD203B41FA5}">
                      <a16:colId xmlns:a16="http://schemas.microsoft.com/office/drawing/2014/main" val="4140700582"/>
                    </a:ext>
                  </a:extLst>
                </a:gridCol>
              </a:tblGrid>
              <a:tr h="70433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/>
                          </a:solidFill>
                          <a:effectLst/>
                        </a:rPr>
                        <a:t>Study Design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Randomized, double-blinded, sham-controlled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16894101"/>
                  </a:ext>
                </a:extLst>
              </a:tr>
              <a:tr h="49967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/>
                          </a:solidFill>
                          <a:effectLst/>
                        </a:rPr>
                        <a:t>Status</a:t>
                      </a:r>
                      <a:endParaRPr lang="en-US" sz="1600" b="1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Enrolling Q3 ‘22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956952"/>
                  </a:ext>
                </a:extLst>
              </a:tr>
              <a:tr h="49967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/>
                          </a:solidFill>
                          <a:effectLst/>
                        </a:rPr>
                        <a:t>Clinical Sites</a:t>
                      </a:r>
                      <a:endParaRPr lang="en-US" sz="1600" b="1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Up to 55 sites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9654706"/>
                  </a:ext>
                </a:extLst>
              </a:tr>
              <a:tr h="49967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/>
                          </a:solidFill>
                          <a:effectLst/>
                        </a:rPr>
                        <a:t>Participants</a:t>
                      </a:r>
                      <a:endParaRPr lang="en-US" sz="1600" b="1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260 randomized 1:1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3081502"/>
                  </a:ext>
                </a:extLst>
              </a:tr>
              <a:tr h="50271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/>
                          </a:solidFill>
                          <a:effectLst/>
                        </a:rPr>
                        <a:t>Population</a:t>
                      </a:r>
                      <a:endParaRPr lang="en-US" sz="1600" b="1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HFpEF &amp; H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  <a:r>
                        <a:rPr lang="en-US" sz="1600" dirty="0">
                          <a:effectLst/>
                        </a:rPr>
                        <a:t>mrEF (EF</a:t>
                      </a:r>
                      <a:r>
                        <a:rPr lang="en-US" sz="1600" dirty="0">
                          <a:effectLst/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≥</a:t>
                      </a:r>
                      <a:r>
                        <a:rPr lang="en-US" sz="1600" dirty="0">
                          <a:effectLst/>
                        </a:rPr>
                        <a:t>40%)</a:t>
                      </a:r>
                      <a:r>
                        <a:rPr lang="en-US" sz="105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0522621"/>
                  </a:ext>
                </a:extLst>
              </a:tr>
            </a:tbl>
          </a:graphicData>
        </a:graphic>
      </p:graphicFrame>
      <p:cxnSp>
        <p:nvCxnSpPr>
          <p:cNvPr id="68" name="Connector: Elbow 67">
            <a:extLst>
              <a:ext uri="{FF2B5EF4-FFF2-40B4-BE49-F238E27FC236}">
                <a16:creationId xmlns:a16="http://schemas.microsoft.com/office/drawing/2014/main" id="{CA9223BA-683A-13E5-AE57-4CE60EC5211F}"/>
              </a:ext>
            </a:extLst>
          </p:cNvPr>
          <p:cNvCxnSpPr>
            <a:cxnSpLocks/>
          </p:cNvCxnSpPr>
          <p:nvPr/>
        </p:nvCxnSpPr>
        <p:spPr>
          <a:xfrm rot="5400000">
            <a:off x="4136583" y="2682523"/>
            <a:ext cx="3416040" cy="1313379"/>
          </a:xfrm>
          <a:prstGeom prst="bentConnector4">
            <a:avLst>
              <a:gd name="adj1" fmla="val -101"/>
              <a:gd name="adj2" fmla="val 56914"/>
            </a:avLst>
          </a:prstGeom>
          <a:ln w="28575">
            <a:solidFill>
              <a:schemeClr val="accent3"/>
            </a:solidFill>
            <a:headEnd type="triangl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71101125-9069-4DB8-73B0-5CDEB93070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2815" y="1290505"/>
            <a:ext cx="1329502" cy="106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28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68997-71A7-4020-B694-BA15C440C1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9563B3-69AC-0C4C-A68E-7D70D3F29587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8" name="Rechteck 1">
            <a:extLst>
              <a:ext uri="{FF2B5EF4-FFF2-40B4-BE49-F238E27FC236}">
                <a16:creationId xmlns:a16="http://schemas.microsoft.com/office/drawing/2014/main" id="{07A17A54-CCCE-4D61-9B18-E33198223912}"/>
              </a:ext>
            </a:extLst>
          </p:cNvPr>
          <p:cNvSpPr/>
          <p:nvPr/>
        </p:nvSpPr>
        <p:spPr>
          <a:xfrm>
            <a:off x="5919923" y="6303887"/>
            <a:ext cx="615007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MKT1007 (short) Rev 00 2022-09</a:t>
            </a:r>
          </a:p>
          <a:p>
            <a:pPr algn="r"/>
            <a:r>
              <a:rPr lang="en-US" sz="1100" dirty="0">
                <a:latin typeface="+mj-lt"/>
              </a:rPr>
              <a:t>Corvia Shunt System® is a registered trademark of Corvia Medical, Inc. © 2022 Corvia Medical, Inc. </a:t>
            </a:r>
          </a:p>
        </p:txBody>
      </p:sp>
    </p:spTree>
    <p:extLst>
      <p:ext uri="{BB962C8B-B14F-4D97-AF65-F5344CB8AC3E}">
        <p14:creationId xmlns:p14="http://schemas.microsoft.com/office/powerpoint/2010/main" val="1123003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4EE20C-4EF5-1019-F3BE-A3EFE54566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Tips for finding candidates </a:t>
            </a:r>
            <a:br>
              <a:rPr lang="en-US" dirty="0"/>
            </a:br>
            <a:r>
              <a:rPr lang="en-US" dirty="0"/>
              <a:t>by department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BDED6-B007-8D26-EB18-74238A5150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563B3-69AC-0C4C-A68E-7D70D3F2958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93B6B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93B6B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523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552E7B1-94E2-43DC-81B6-2A5FF04E0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</a:t>
            </a:r>
            <a:r>
              <a:rPr lang="en-US" dirty="0" err="1"/>
              <a:t>hf</a:t>
            </a:r>
            <a:r>
              <a:rPr lang="en-US" cap="none" dirty="0" err="1"/>
              <a:t>p</a:t>
            </a:r>
            <a:r>
              <a:rPr lang="en-US" dirty="0" err="1"/>
              <a:t>ef</a:t>
            </a:r>
            <a:r>
              <a:rPr lang="en-US" dirty="0"/>
              <a:t> patients among inpatients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D8DB7-893B-49CC-AC42-CBE1A9633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9563B3-69AC-0C4C-A68E-7D70D3F29587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8" name="Graphic 7" descr="Inpatient outline">
            <a:extLst>
              <a:ext uri="{FF2B5EF4-FFF2-40B4-BE49-F238E27FC236}">
                <a16:creationId xmlns:a16="http://schemas.microsoft.com/office/drawing/2014/main" id="{F8931DEB-4C7B-4A4F-BF0B-27D470D684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3041" b="14654"/>
          <a:stretch/>
        </p:blipFill>
        <p:spPr>
          <a:xfrm>
            <a:off x="10615143" y="240752"/>
            <a:ext cx="1011706" cy="73152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1F7D2C3-A8DC-C235-56B5-EE795B5B98BE}"/>
              </a:ext>
            </a:extLst>
          </p:cNvPr>
          <p:cNvGrpSpPr/>
          <p:nvPr/>
        </p:nvGrpSpPr>
        <p:grpSpPr>
          <a:xfrm>
            <a:off x="1727781" y="4917069"/>
            <a:ext cx="8736439" cy="1039671"/>
            <a:chOff x="3251199" y="4182034"/>
            <a:chExt cx="8736439" cy="103967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D5452F4-4B9C-4222-0464-7D8B33506F21}"/>
                </a:ext>
              </a:extLst>
            </p:cNvPr>
            <p:cNvSpPr/>
            <p:nvPr/>
          </p:nvSpPr>
          <p:spPr>
            <a:xfrm>
              <a:off x="3251199" y="4182034"/>
              <a:ext cx="8736439" cy="1039671"/>
            </a:xfrm>
            <a:prstGeom prst="rect">
              <a:avLst/>
            </a:prstGeom>
            <a:solidFill>
              <a:srgbClr val="3DBCAC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314295-7D92-76E5-8AD5-9B06B077ACB7}"/>
                </a:ext>
              </a:extLst>
            </p:cNvPr>
            <p:cNvSpPr txBox="1"/>
            <p:nvPr/>
          </p:nvSpPr>
          <p:spPr>
            <a:xfrm>
              <a:off x="4854740" y="4291858"/>
              <a:ext cx="6967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If a patient exhibits these characteristics, consider referring for evaluation for RESPONDER-HF.</a:t>
              </a:r>
            </a:p>
          </p:txBody>
        </p:sp>
        <p:pic>
          <p:nvPicPr>
            <p:cNvPr id="9" name="Graphic 8" descr="Stethoscope with solid fill">
              <a:extLst>
                <a:ext uri="{FF2B5EF4-FFF2-40B4-BE49-F238E27FC236}">
                  <a16:creationId xmlns:a16="http://schemas.microsoft.com/office/drawing/2014/main" id="{ABC4036C-0E31-EB21-369F-007577E09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92932" y="4337779"/>
              <a:ext cx="755703" cy="755703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2D592B7-1976-4775-943D-65BD7540EBC1}"/>
              </a:ext>
            </a:extLst>
          </p:cNvPr>
          <p:cNvSpPr/>
          <p:nvPr/>
        </p:nvSpPr>
        <p:spPr>
          <a:xfrm>
            <a:off x="1222098" y="1933157"/>
            <a:ext cx="6953521" cy="2484848"/>
          </a:xfrm>
          <a:prstGeom prst="rect">
            <a:avLst/>
          </a:prstGeom>
          <a:solidFill>
            <a:srgbClr val="65A0B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5AD4C2-0207-4263-A379-BEE61E74578E}"/>
              </a:ext>
            </a:extLst>
          </p:cNvPr>
          <p:cNvSpPr txBox="1"/>
          <p:nvPr/>
        </p:nvSpPr>
        <p:spPr>
          <a:xfrm>
            <a:off x="1328054" y="1944891"/>
            <a:ext cx="6847565" cy="2471446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225425" indent="-225425">
              <a:lnSpc>
                <a:spcPct val="90000"/>
              </a:lnSpc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Atrial fibrillation</a:t>
            </a:r>
          </a:p>
          <a:p>
            <a:pPr marL="225425" indent="-225425">
              <a:lnSpc>
                <a:spcPct val="90000"/>
              </a:lnSpc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Age &gt; 60 years</a:t>
            </a:r>
          </a:p>
          <a:p>
            <a:pPr marL="225425" indent="-225425">
              <a:lnSpc>
                <a:spcPct val="90000"/>
              </a:lnSpc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BMI &gt; 30 kg/m</a:t>
            </a:r>
            <a:r>
              <a:rPr lang="en-US" sz="2000" baseline="30000" dirty="0"/>
              <a:t>2</a:t>
            </a:r>
            <a:endParaRPr lang="en-US" sz="2000" dirty="0"/>
          </a:p>
          <a:p>
            <a:pPr marL="225425" indent="-225425">
              <a:lnSpc>
                <a:spcPct val="90000"/>
              </a:lnSpc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History of hypertension</a:t>
            </a:r>
          </a:p>
          <a:p>
            <a:pPr marL="225425" indent="-225425">
              <a:lnSpc>
                <a:spcPct val="90000"/>
              </a:lnSpc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Peripheral / pulmonary edema</a:t>
            </a:r>
          </a:p>
          <a:p>
            <a:pPr marL="225425" indent="-225425">
              <a:lnSpc>
                <a:spcPct val="90000"/>
              </a:lnSpc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History of decompensation</a:t>
            </a:r>
          </a:p>
          <a:p>
            <a:pPr marL="225425" indent="-225425">
              <a:lnSpc>
                <a:spcPct val="90000"/>
              </a:lnSpc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“Heart failure” in notes</a:t>
            </a:r>
          </a:p>
          <a:p>
            <a:pPr marL="225425" indent="-225425">
              <a:lnSpc>
                <a:spcPct val="90000"/>
              </a:lnSpc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Elevated BNP / NT-proBNP</a:t>
            </a:r>
          </a:p>
          <a:p>
            <a:pPr marL="225425" indent="-225425">
              <a:lnSpc>
                <a:spcPct val="90000"/>
              </a:lnSpc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Use of IV diuretics</a:t>
            </a:r>
          </a:p>
          <a:p>
            <a:pPr marL="225425" indent="-225425">
              <a:lnSpc>
                <a:spcPct val="90000"/>
              </a:lnSpc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Unexplained dyspnea</a:t>
            </a:r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387A6B-4B83-4E01-9715-2446A57EF2FA}"/>
              </a:ext>
            </a:extLst>
          </p:cNvPr>
          <p:cNvSpPr txBox="1"/>
          <p:nvPr/>
        </p:nvSpPr>
        <p:spPr>
          <a:xfrm>
            <a:off x="1226797" y="1500325"/>
            <a:ext cx="9496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tx1"/>
                </a:solidFill>
              </a:rPr>
              <a:t>Common signs that exertional dyspnea is due to HFpEF may include: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A78EF4-9D1A-4E0E-BF64-3884BA2607C6}"/>
              </a:ext>
            </a:extLst>
          </p:cNvPr>
          <p:cNvSpPr/>
          <p:nvPr/>
        </p:nvSpPr>
        <p:spPr>
          <a:xfrm>
            <a:off x="8482045" y="1950298"/>
            <a:ext cx="2487856" cy="2467707"/>
          </a:xfrm>
          <a:prstGeom prst="rect">
            <a:avLst/>
          </a:prstGeom>
          <a:solidFill>
            <a:srgbClr val="65A0B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2A67EB-4770-B6D1-3A79-2AAEB791D971}"/>
              </a:ext>
            </a:extLst>
          </p:cNvPr>
          <p:cNvSpPr txBox="1"/>
          <p:nvPr/>
        </p:nvSpPr>
        <p:spPr>
          <a:xfrm>
            <a:off x="8482046" y="2040910"/>
            <a:ext cx="2487856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/>
              <a:t>H2FPEF Scoring Tool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Consider checking patient score when any of the signs are observed.</a:t>
            </a:r>
          </a:p>
        </p:txBody>
      </p:sp>
    </p:spTree>
    <p:extLst>
      <p:ext uri="{BB962C8B-B14F-4D97-AF65-F5344CB8AC3E}">
        <p14:creationId xmlns:p14="http://schemas.microsoft.com/office/powerpoint/2010/main" val="731707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BA670F94-48D9-49A5-98FA-A20F15FFE7B4}"/>
              </a:ext>
            </a:extLst>
          </p:cNvPr>
          <p:cNvSpPr/>
          <p:nvPr/>
        </p:nvSpPr>
        <p:spPr>
          <a:xfrm>
            <a:off x="663548" y="1685316"/>
            <a:ext cx="6575452" cy="2873984"/>
          </a:xfrm>
          <a:prstGeom prst="rect">
            <a:avLst/>
          </a:prstGeom>
          <a:solidFill>
            <a:srgbClr val="173B6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7D7DA1D-6DD7-41CD-9FB0-EF350C356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</a:t>
            </a:r>
            <a:r>
              <a:rPr lang="en-US" dirty="0" err="1"/>
              <a:t>hf</a:t>
            </a:r>
            <a:r>
              <a:rPr lang="en-US" cap="none" dirty="0" err="1"/>
              <a:t>p</a:t>
            </a:r>
            <a:r>
              <a:rPr lang="en-US" dirty="0" err="1"/>
              <a:t>ef</a:t>
            </a:r>
            <a:r>
              <a:rPr lang="en-US" dirty="0"/>
              <a:t> patients in the echo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73AE8-2142-4507-88BE-8C446EA17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9563B3-69AC-0C4C-A68E-7D70D3F29587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9C1956D-D179-4D64-B7A0-255B19BD7EBF}"/>
              </a:ext>
            </a:extLst>
          </p:cNvPr>
          <p:cNvGrpSpPr/>
          <p:nvPr/>
        </p:nvGrpSpPr>
        <p:grpSpPr>
          <a:xfrm>
            <a:off x="1727781" y="4791634"/>
            <a:ext cx="8736439" cy="1039671"/>
            <a:chOff x="3251199" y="4182034"/>
            <a:chExt cx="8736439" cy="10396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900EA67-769F-45A1-8660-E92EBABF1E69}"/>
                </a:ext>
              </a:extLst>
            </p:cNvPr>
            <p:cNvSpPr/>
            <p:nvPr/>
          </p:nvSpPr>
          <p:spPr>
            <a:xfrm>
              <a:off x="3251199" y="4182034"/>
              <a:ext cx="8736439" cy="1039671"/>
            </a:xfrm>
            <a:prstGeom prst="rect">
              <a:avLst/>
            </a:prstGeom>
            <a:solidFill>
              <a:srgbClr val="3DBCAC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7BBAD01-C3B6-4956-93D7-BD2521D66EE9}"/>
                </a:ext>
              </a:extLst>
            </p:cNvPr>
            <p:cNvSpPr txBox="1"/>
            <p:nvPr/>
          </p:nvSpPr>
          <p:spPr>
            <a:xfrm>
              <a:off x="4854740" y="4291858"/>
              <a:ext cx="6967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If a patient exhibits these characteristics, consider referring for evaluation for RESPONDER-HF.</a:t>
              </a:r>
            </a:p>
          </p:txBody>
        </p:sp>
        <p:pic>
          <p:nvPicPr>
            <p:cNvPr id="11" name="Graphic 10" descr="Stethoscope with solid fill">
              <a:extLst>
                <a:ext uri="{FF2B5EF4-FFF2-40B4-BE49-F238E27FC236}">
                  <a16:creationId xmlns:a16="http://schemas.microsoft.com/office/drawing/2014/main" id="{2E504555-CF86-4992-8B65-562B33D9D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92932" y="4337779"/>
              <a:ext cx="755703" cy="755703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F7ABA3C-2172-4139-BB03-A41A1A60F7B1}"/>
              </a:ext>
            </a:extLst>
          </p:cNvPr>
          <p:cNvSpPr txBox="1"/>
          <p:nvPr/>
        </p:nvSpPr>
        <p:spPr>
          <a:xfrm>
            <a:off x="578247" y="1275015"/>
            <a:ext cx="11043292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>
                <a:solidFill>
                  <a:schemeClr val="tx1"/>
                </a:solidFill>
              </a:rPr>
              <a:t>Common echocardiographic signs that exertional dyspnea is due to HFpEF may include: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7B6BDF-C230-495D-9F27-3C7E562B2270}"/>
              </a:ext>
            </a:extLst>
          </p:cNvPr>
          <p:cNvSpPr txBox="1"/>
          <p:nvPr/>
        </p:nvSpPr>
        <p:spPr>
          <a:xfrm>
            <a:off x="2070100" y="1848203"/>
            <a:ext cx="5473700" cy="255454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LA enlargement</a:t>
            </a:r>
            <a:br>
              <a:rPr lang="en-US" sz="2400" dirty="0"/>
            </a:br>
            <a:r>
              <a:rPr lang="en-US" dirty="0"/>
              <a:t>(diameter &gt;4 cm, or LA volume index &gt;28 mL/m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pPr marL="285750" indent="-28575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Atrial septum bowing into RA</a:t>
            </a:r>
          </a:p>
          <a:p>
            <a:pPr marL="285750" indent="-28575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LV hypertrophy</a:t>
            </a:r>
          </a:p>
          <a:p>
            <a:pPr marL="285750" indent="-28575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LVEF </a:t>
            </a:r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≥</a:t>
            </a:r>
            <a:r>
              <a:rPr lang="en-US" sz="2400" dirty="0"/>
              <a:t>40%</a:t>
            </a:r>
          </a:p>
          <a:p>
            <a:pPr marL="285750" indent="-28575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Elevated E/e’</a:t>
            </a:r>
          </a:p>
          <a:p>
            <a:pPr marL="285750" indent="-28575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Moderate or greater diastolic dysfunction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D3F36DC-A7D7-476F-867E-9C1881304D5C}"/>
              </a:ext>
            </a:extLst>
          </p:cNvPr>
          <p:cNvSpPr/>
          <p:nvPr/>
        </p:nvSpPr>
        <p:spPr>
          <a:xfrm>
            <a:off x="7493000" y="1685316"/>
            <a:ext cx="4133849" cy="2873984"/>
          </a:xfrm>
          <a:prstGeom prst="rect">
            <a:avLst/>
          </a:prstGeom>
          <a:solidFill>
            <a:srgbClr val="65A0B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4A2B249-316A-41E4-9621-CF86C6DD0241}"/>
              </a:ext>
            </a:extLst>
          </p:cNvPr>
          <p:cNvSpPr txBox="1"/>
          <p:nvPr/>
        </p:nvSpPr>
        <p:spPr>
          <a:xfrm>
            <a:off x="8770552" y="2152812"/>
            <a:ext cx="292740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Notes include:</a:t>
            </a:r>
          </a:p>
          <a:p>
            <a:r>
              <a:rPr lang="en-US" sz="2400" dirty="0"/>
              <a:t>“Shortness of breath”</a:t>
            </a:r>
          </a:p>
          <a:p>
            <a:r>
              <a:rPr lang="en-US" sz="2400" dirty="0"/>
              <a:t>“Heart failure”</a:t>
            </a:r>
          </a:p>
          <a:p>
            <a:r>
              <a:rPr lang="en-US" sz="2400" dirty="0"/>
              <a:t>“Fluid overload”</a:t>
            </a:r>
          </a:p>
          <a:p>
            <a:r>
              <a:rPr lang="en-US" sz="2400" dirty="0"/>
              <a:t>“Diuresis”</a:t>
            </a:r>
          </a:p>
        </p:txBody>
      </p:sp>
      <p:pic>
        <p:nvPicPr>
          <p:cNvPr id="29" name="Graphic 28" descr="Document outline">
            <a:extLst>
              <a:ext uri="{FF2B5EF4-FFF2-40B4-BE49-F238E27FC236}">
                <a16:creationId xmlns:a16="http://schemas.microsoft.com/office/drawing/2014/main" id="{55CDCC44-DE19-4955-BCDE-B2AC6E5BA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93000" y="2400575"/>
            <a:ext cx="1472650" cy="14726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A380F8E-2BFA-40D0-B9AA-97E29534333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458" t="25837" r="14286" b="8567"/>
          <a:stretch/>
        </p:blipFill>
        <p:spPr>
          <a:xfrm>
            <a:off x="679964" y="2352861"/>
            <a:ext cx="1390136" cy="15680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9D45B1-8494-432E-88B2-B2385DF287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458" t="25837" r="14286" b="8567"/>
          <a:stretch/>
        </p:blipFill>
        <p:spPr>
          <a:xfrm>
            <a:off x="10970563" y="231514"/>
            <a:ext cx="648508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261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20FFC-7842-4AA8-A858-E7B444722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Finding </a:t>
            </a:r>
            <a:r>
              <a:rPr lang="en-US" sz="2700" dirty="0" err="1"/>
              <a:t>hf</a:t>
            </a:r>
            <a:r>
              <a:rPr lang="en-US" sz="2700" cap="none" dirty="0" err="1"/>
              <a:t>p</a:t>
            </a:r>
            <a:r>
              <a:rPr lang="en-US" sz="2700" dirty="0" err="1"/>
              <a:t>ef</a:t>
            </a:r>
            <a:r>
              <a:rPr lang="en-US" sz="2700" dirty="0"/>
              <a:t> patients in the EP / CATH / cardioversion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BA33FC-D357-4AAF-B8EE-512B38D8D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9563B3-69AC-0C4C-A68E-7D70D3F29587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F09C38-0EE6-4B76-8F06-BCE6458F3CE9}"/>
              </a:ext>
            </a:extLst>
          </p:cNvPr>
          <p:cNvSpPr txBox="1"/>
          <p:nvPr/>
        </p:nvSpPr>
        <p:spPr>
          <a:xfrm>
            <a:off x="578247" y="1272475"/>
            <a:ext cx="11043292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>
                <a:solidFill>
                  <a:schemeClr val="tx1"/>
                </a:solidFill>
              </a:rPr>
              <a:t>Common signs that exertional dyspnea is due to HFpEF may include: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1466E0-EE2C-41B3-94A1-EC76F4A18791}"/>
              </a:ext>
            </a:extLst>
          </p:cNvPr>
          <p:cNvSpPr/>
          <p:nvPr/>
        </p:nvSpPr>
        <p:spPr>
          <a:xfrm>
            <a:off x="583558" y="1699954"/>
            <a:ext cx="3419630" cy="3061648"/>
          </a:xfrm>
          <a:prstGeom prst="rect">
            <a:avLst/>
          </a:prstGeom>
          <a:solidFill>
            <a:schemeClr val="tx1"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7B35BB-3949-4122-9B04-46ADC0258063}"/>
              </a:ext>
            </a:extLst>
          </p:cNvPr>
          <p:cNvSpPr txBox="1"/>
          <p:nvPr/>
        </p:nvSpPr>
        <p:spPr>
          <a:xfrm>
            <a:off x="583558" y="1714614"/>
            <a:ext cx="3307722" cy="2859244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225425" indent="-225425">
              <a:lnSpc>
                <a:spcPct val="90000"/>
              </a:lnSpc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Resting LAP / PCWP </a:t>
            </a:r>
            <a:br>
              <a:rPr lang="en-US" sz="2000" b="0" dirty="0">
                <a:solidFill>
                  <a:schemeClr val="tx1"/>
                </a:solidFill>
              </a:rPr>
            </a:br>
            <a:r>
              <a:rPr lang="en-US" sz="2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≥</a:t>
            </a:r>
            <a:r>
              <a:rPr lang="en-US" sz="2000" b="0" dirty="0">
                <a:solidFill>
                  <a:schemeClr val="tx1"/>
                </a:solidFill>
              </a:rPr>
              <a:t>15 mmHg</a:t>
            </a:r>
            <a:br>
              <a:rPr lang="en-US" sz="2000" b="0" dirty="0">
                <a:solidFill>
                  <a:schemeClr val="tx1"/>
                </a:solidFill>
              </a:rPr>
            </a:br>
            <a:r>
              <a:rPr lang="en-US" sz="1200" b="0" dirty="0">
                <a:solidFill>
                  <a:schemeClr val="tx1"/>
                </a:solidFill>
              </a:rPr>
              <a:t>(Exhibited by 70% of patients in prior study)</a:t>
            </a:r>
          </a:p>
          <a:p>
            <a:pPr marL="225425" indent="-225425">
              <a:lnSpc>
                <a:spcPct val="90000"/>
              </a:lnSpc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Exercise PCWP </a:t>
            </a:r>
            <a:r>
              <a:rPr lang="en-US" sz="2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≥</a:t>
            </a:r>
            <a:r>
              <a:rPr lang="en-US" sz="2000" dirty="0"/>
              <a:t>25 mmHg</a:t>
            </a:r>
          </a:p>
          <a:p>
            <a:pPr marL="225425" indent="-225425">
              <a:lnSpc>
                <a:spcPct val="90000"/>
              </a:lnSpc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Atrial fibrillation</a:t>
            </a:r>
          </a:p>
          <a:p>
            <a:pPr marL="225425" indent="-225425">
              <a:lnSpc>
                <a:spcPct val="90000"/>
              </a:lnSpc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LVEF </a:t>
            </a:r>
            <a:r>
              <a:rPr lang="en-US" sz="2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≥5</a:t>
            </a:r>
            <a:r>
              <a:rPr lang="en-US" sz="2000" dirty="0"/>
              <a:t>0%*</a:t>
            </a:r>
          </a:p>
          <a:p>
            <a:pPr marL="225425" indent="-225425">
              <a:lnSpc>
                <a:spcPct val="90000"/>
              </a:lnSpc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NYHA Class II / III / </a:t>
            </a:r>
            <a:br>
              <a:rPr lang="en-US" sz="2000" dirty="0"/>
            </a:br>
            <a:r>
              <a:rPr lang="en-US" sz="2000" dirty="0"/>
              <a:t>IV ambulatory</a:t>
            </a:r>
          </a:p>
          <a:p>
            <a:pPr marL="225425" indent="-225425">
              <a:lnSpc>
                <a:spcPct val="90000"/>
              </a:lnSpc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Elevated BNP / NT-proBNP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527D79-1ADC-474F-9519-639CAB982D9F}"/>
              </a:ext>
            </a:extLst>
          </p:cNvPr>
          <p:cNvSpPr/>
          <p:nvPr/>
        </p:nvSpPr>
        <p:spPr>
          <a:xfrm>
            <a:off x="6846644" y="1695122"/>
            <a:ext cx="2487856" cy="3061648"/>
          </a:xfrm>
          <a:prstGeom prst="rect">
            <a:avLst/>
          </a:prstGeom>
          <a:solidFill>
            <a:srgbClr val="65A0B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7B159B-3E6D-4DEF-90AF-1CE5A611368B}"/>
              </a:ext>
            </a:extLst>
          </p:cNvPr>
          <p:cNvSpPr txBox="1"/>
          <p:nvPr/>
        </p:nvSpPr>
        <p:spPr>
          <a:xfrm>
            <a:off x="6846645" y="1785734"/>
            <a:ext cx="2487856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During PVI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Consider checking for LAP </a:t>
            </a:r>
            <a:r>
              <a:rPr lang="en-US" sz="2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≥</a:t>
            </a:r>
            <a:r>
              <a:rPr lang="en-US" sz="2000" dirty="0"/>
              <a:t>15 mmHg after transseptal punch &amp; after ablation.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45AD27-7087-41AF-A46A-C055E62F5DFE}"/>
              </a:ext>
            </a:extLst>
          </p:cNvPr>
          <p:cNvSpPr/>
          <p:nvPr/>
        </p:nvSpPr>
        <p:spPr>
          <a:xfrm>
            <a:off x="9513644" y="1695122"/>
            <a:ext cx="2487856" cy="3061648"/>
          </a:xfrm>
          <a:prstGeom prst="rect">
            <a:avLst/>
          </a:prstGeom>
          <a:solidFill>
            <a:srgbClr val="65A0B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CB3EE1-7D71-4C70-93EB-43C333591046}"/>
              </a:ext>
            </a:extLst>
          </p:cNvPr>
          <p:cNvSpPr txBox="1"/>
          <p:nvPr/>
        </p:nvSpPr>
        <p:spPr>
          <a:xfrm>
            <a:off x="9486901" y="1785734"/>
            <a:ext cx="2487856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During LH </a:t>
            </a:r>
            <a:r>
              <a:rPr lang="en-US" sz="2000" b="1" dirty="0" err="1"/>
              <a:t>cath</a:t>
            </a:r>
            <a:endParaRPr lang="en-US" sz="2000" b="1" dirty="0"/>
          </a:p>
          <a:p>
            <a:pPr>
              <a:spcAft>
                <a:spcPts val="600"/>
              </a:spcAft>
            </a:pPr>
            <a:r>
              <a:rPr lang="en-US" sz="2000" dirty="0"/>
              <a:t>Consider checking for </a:t>
            </a:r>
            <a:r>
              <a:rPr lang="en-US" sz="2000" b="0" dirty="0">
                <a:solidFill>
                  <a:schemeClr val="tx1"/>
                </a:solidFill>
              </a:rPr>
              <a:t>LVEDP &gt; 15 mmHg or </a:t>
            </a:r>
            <a:r>
              <a:rPr lang="en-US" sz="2000" dirty="0"/>
              <a:t>coronary flow reserve (CFR) &lt; 2.0, as HFpEF patients often have microvascular disease.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4622AE8-9B04-4606-B9E3-F8704140F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5133" y="148351"/>
            <a:ext cx="728312" cy="731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96A4EA-7277-945B-8ECC-4D330889162B}"/>
              </a:ext>
            </a:extLst>
          </p:cNvPr>
          <p:cNvSpPr/>
          <p:nvPr/>
        </p:nvSpPr>
        <p:spPr>
          <a:xfrm>
            <a:off x="4180987" y="1695122"/>
            <a:ext cx="2487856" cy="3066480"/>
          </a:xfrm>
          <a:prstGeom prst="rect">
            <a:avLst/>
          </a:prstGeom>
          <a:solidFill>
            <a:srgbClr val="65A0B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1DCBE9-A0EE-71CF-6AD3-DF1B9005FFEB}"/>
              </a:ext>
            </a:extLst>
          </p:cNvPr>
          <p:cNvSpPr txBox="1"/>
          <p:nvPr/>
        </p:nvSpPr>
        <p:spPr>
          <a:xfrm>
            <a:off x="4180988" y="1785734"/>
            <a:ext cx="2487856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H2FPEF Scoring Tool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Consider checking patient score when any of the signs are observed. A score of 4 means &gt;70% chance of </a:t>
            </a:r>
            <a:r>
              <a:rPr lang="en-US" sz="2000" dirty="0" err="1"/>
              <a:t>HFpEF</a:t>
            </a:r>
            <a:r>
              <a:rPr lang="en-US" sz="2000" dirty="0"/>
              <a:t>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08896EF-AA94-9C00-A090-31574C46AFA8}"/>
              </a:ext>
            </a:extLst>
          </p:cNvPr>
          <p:cNvGrpSpPr/>
          <p:nvPr/>
        </p:nvGrpSpPr>
        <p:grpSpPr>
          <a:xfrm>
            <a:off x="1727781" y="4958248"/>
            <a:ext cx="8736439" cy="1039671"/>
            <a:chOff x="3251199" y="4182034"/>
            <a:chExt cx="8736439" cy="103967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BD3D7A2-1CAD-483B-0186-2659EAF36602}"/>
                </a:ext>
              </a:extLst>
            </p:cNvPr>
            <p:cNvSpPr/>
            <p:nvPr/>
          </p:nvSpPr>
          <p:spPr>
            <a:xfrm>
              <a:off x="3251199" y="4182034"/>
              <a:ext cx="8736439" cy="1039671"/>
            </a:xfrm>
            <a:prstGeom prst="rect">
              <a:avLst/>
            </a:prstGeom>
            <a:solidFill>
              <a:srgbClr val="3DBCAC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F9E443A-4A66-D104-7C7F-B52F29F43E6F}"/>
                </a:ext>
              </a:extLst>
            </p:cNvPr>
            <p:cNvSpPr txBox="1"/>
            <p:nvPr/>
          </p:nvSpPr>
          <p:spPr>
            <a:xfrm>
              <a:off x="4854740" y="4291858"/>
              <a:ext cx="6967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If a patient exhibits these characteristics, consider referring for evaluation for RESPONDER-HF.</a:t>
              </a:r>
            </a:p>
          </p:txBody>
        </p:sp>
        <p:pic>
          <p:nvPicPr>
            <p:cNvPr id="11" name="Graphic 10" descr="Stethoscope with solid fill">
              <a:extLst>
                <a:ext uri="{FF2B5EF4-FFF2-40B4-BE49-F238E27FC236}">
                  <a16:creationId xmlns:a16="http://schemas.microsoft.com/office/drawing/2014/main" id="{FFE129B0-1A02-CF9A-856A-1F602ED10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92932" y="4337779"/>
              <a:ext cx="755703" cy="755703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D1A0CDC-AE6F-E7DC-D6FF-B35E5F6437BF}"/>
              </a:ext>
            </a:extLst>
          </p:cNvPr>
          <p:cNvSpPr txBox="1"/>
          <p:nvPr/>
        </p:nvSpPr>
        <p:spPr>
          <a:xfrm>
            <a:off x="578247" y="6025515"/>
            <a:ext cx="845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*Patients with </a:t>
            </a:r>
            <a:r>
              <a:rPr lang="en-US" sz="1200" dirty="0" err="1"/>
              <a:t>HFmrEF</a:t>
            </a:r>
            <a:r>
              <a:rPr lang="en-US" sz="1200" dirty="0"/>
              <a:t> (LVEF 40-49%) also eligible for RESPONDER-HF</a:t>
            </a:r>
          </a:p>
        </p:txBody>
      </p:sp>
    </p:spTree>
    <p:extLst>
      <p:ext uri="{BB962C8B-B14F-4D97-AF65-F5344CB8AC3E}">
        <p14:creationId xmlns:p14="http://schemas.microsoft.com/office/powerpoint/2010/main" val="2808716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717BDD9-84E7-4C0A-9B6E-E720F8D73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Finding </a:t>
            </a:r>
            <a:r>
              <a:rPr lang="en-US" dirty="0" err="1"/>
              <a:t>hf</a:t>
            </a:r>
            <a:r>
              <a:rPr lang="en-US" cap="none" dirty="0" err="1"/>
              <a:t>p</a:t>
            </a:r>
            <a:r>
              <a:rPr lang="en-US" dirty="0" err="1"/>
              <a:t>ef</a:t>
            </a:r>
            <a:r>
              <a:rPr lang="en-US" dirty="0"/>
              <a:t> patients in the pulmonology clinic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6789F0-0F4A-4B38-9967-1F8ABD72D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9563B3-69AC-0C4C-A68E-7D70D3F29587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7D9452-7B64-4668-840C-99767167B97E}"/>
              </a:ext>
            </a:extLst>
          </p:cNvPr>
          <p:cNvSpPr txBox="1"/>
          <p:nvPr/>
        </p:nvSpPr>
        <p:spPr>
          <a:xfrm>
            <a:off x="1854199" y="1567115"/>
            <a:ext cx="849630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>
                <a:solidFill>
                  <a:schemeClr val="tx1"/>
                </a:solidFill>
              </a:rPr>
              <a:t>Common signs that exertional dyspnea is due to HFpEF may include: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AFB294-AAE1-4493-9221-41B2C39E7394}"/>
              </a:ext>
            </a:extLst>
          </p:cNvPr>
          <p:cNvGrpSpPr/>
          <p:nvPr/>
        </p:nvGrpSpPr>
        <p:grpSpPr>
          <a:xfrm>
            <a:off x="1100530" y="2004135"/>
            <a:ext cx="9990941" cy="2083267"/>
            <a:chOff x="-283425" y="2004135"/>
            <a:chExt cx="9990941" cy="208326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DBD62EB-09A5-45FD-B2E3-1E198568DDDA}"/>
                </a:ext>
              </a:extLst>
            </p:cNvPr>
            <p:cNvSpPr/>
            <p:nvPr/>
          </p:nvSpPr>
          <p:spPr>
            <a:xfrm>
              <a:off x="-283425" y="2004135"/>
              <a:ext cx="9990941" cy="1878976"/>
            </a:xfrm>
            <a:prstGeom prst="rect">
              <a:avLst/>
            </a:prstGeom>
            <a:solidFill>
              <a:srgbClr val="173B68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E344246-9CEB-4039-8D13-93B1678C7132}"/>
                </a:ext>
              </a:extLst>
            </p:cNvPr>
            <p:cNvSpPr txBox="1"/>
            <p:nvPr/>
          </p:nvSpPr>
          <p:spPr>
            <a:xfrm>
              <a:off x="61188" y="2102243"/>
              <a:ext cx="9082674" cy="1985159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/>
            <a:p>
              <a:pPr marL="225425" indent="-225425">
                <a:lnSpc>
                  <a:spcPct val="90000"/>
                </a:lnSpc>
                <a:spcAft>
                  <a:spcPts val="60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</a:pPr>
              <a:r>
                <a:rPr lang="en-US" sz="2000" b="0" dirty="0">
                  <a:solidFill>
                    <a:schemeClr val="tx1"/>
                  </a:solidFill>
                </a:rPr>
                <a:t>Elevated systolic PA pressure / peak TR velocity on echo </a:t>
              </a:r>
              <a:br>
                <a:rPr lang="en-US" sz="2000" b="0" dirty="0">
                  <a:solidFill>
                    <a:schemeClr val="tx1"/>
                  </a:solidFill>
                </a:rPr>
              </a:br>
              <a:r>
                <a:rPr lang="en-US" sz="2000" b="0" dirty="0">
                  <a:solidFill>
                    <a:schemeClr val="tx1"/>
                  </a:solidFill>
                </a:rPr>
                <a:t>(68% of increased PASP cases are due to HFpEF</a:t>
              </a:r>
              <a:r>
                <a:rPr lang="en-US" sz="2000" b="0" baseline="30000" dirty="0">
                  <a:solidFill>
                    <a:schemeClr val="tx1"/>
                  </a:solidFill>
                </a:rPr>
                <a:t>1</a:t>
              </a:r>
              <a:r>
                <a:rPr lang="en-US" sz="2000" b="0" dirty="0">
                  <a:solidFill>
                    <a:schemeClr val="tx1"/>
                  </a:solidFill>
                </a:rPr>
                <a:t>)</a:t>
              </a:r>
            </a:p>
            <a:p>
              <a:pPr marL="225425" indent="-225425">
                <a:lnSpc>
                  <a:spcPct val="90000"/>
                </a:lnSpc>
                <a:spcAft>
                  <a:spcPts val="60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</a:pPr>
              <a:r>
                <a:rPr lang="en-US" sz="2000" b="0" dirty="0">
                  <a:solidFill>
                    <a:schemeClr val="tx1"/>
                  </a:solidFill>
                </a:rPr>
                <a:t>Stress test results (</a:t>
              </a:r>
              <a:r>
                <a:rPr lang="en-US" sz="2000" b="0" dirty="0" err="1">
                  <a:solidFill>
                    <a:schemeClr val="tx1"/>
                  </a:solidFill>
                </a:rPr>
                <a:t>spiroergometry</a:t>
              </a:r>
              <a:r>
                <a:rPr lang="en-US" sz="2000" b="0" dirty="0">
                  <a:solidFill>
                    <a:schemeClr val="tx1"/>
                  </a:solidFill>
                </a:rPr>
                <a:t>)</a:t>
              </a:r>
            </a:p>
            <a:p>
              <a:pPr marL="225425" indent="-225425">
                <a:lnSpc>
                  <a:spcPct val="90000"/>
                </a:lnSpc>
                <a:spcAft>
                  <a:spcPts val="60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</a:pPr>
              <a:r>
                <a:rPr lang="en-US" sz="2000" b="0" dirty="0">
                  <a:solidFill>
                    <a:schemeClr val="tx1"/>
                  </a:solidFill>
                </a:rPr>
                <a:t>Mismatch between patient’s level of dyspnea &amp; severity of COPD via spirometry</a:t>
              </a:r>
            </a:p>
            <a:p>
              <a:pPr marL="225425" indent="-225425">
                <a:lnSpc>
                  <a:spcPct val="90000"/>
                </a:lnSpc>
                <a:spcAft>
                  <a:spcPts val="60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</a:pPr>
              <a:r>
                <a:rPr lang="en-US" sz="2000" b="0" dirty="0">
                  <a:solidFill>
                    <a:schemeClr val="tx1"/>
                  </a:solidFill>
                </a:rPr>
                <a:t>Mismatch between patient’s level of dyspnea &amp; severity of PH</a:t>
              </a:r>
            </a:p>
          </p:txBody>
        </p:sp>
      </p:grpSp>
      <p:pic>
        <p:nvPicPr>
          <p:cNvPr id="12" name="Graphic 11" descr="Lungs outline">
            <a:extLst>
              <a:ext uri="{FF2B5EF4-FFF2-40B4-BE49-F238E27FC236}">
                <a16:creationId xmlns:a16="http://schemas.microsoft.com/office/drawing/2014/main" id="{F023C879-EEFB-498E-ACE1-DE75D57A7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03889" y="149312"/>
            <a:ext cx="822960" cy="822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9F41C6-D7A2-4087-38D6-31671CB6AA60}"/>
              </a:ext>
            </a:extLst>
          </p:cNvPr>
          <p:cNvSpPr txBox="1"/>
          <p:nvPr/>
        </p:nvSpPr>
        <p:spPr>
          <a:xfrm>
            <a:off x="578247" y="5867792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Strange G, et al. Heart 2012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1024761-04E2-CEC8-4BDB-242024613156}"/>
              </a:ext>
            </a:extLst>
          </p:cNvPr>
          <p:cNvGrpSpPr/>
          <p:nvPr/>
        </p:nvGrpSpPr>
        <p:grpSpPr>
          <a:xfrm>
            <a:off x="1727781" y="4185510"/>
            <a:ext cx="8736439" cy="1039671"/>
            <a:chOff x="3251199" y="4182034"/>
            <a:chExt cx="8736439" cy="10396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9597296-DF64-9125-33F5-F7EFCDE76E32}"/>
                </a:ext>
              </a:extLst>
            </p:cNvPr>
            <p:cNvSpPr/>
            <p:nvPr/>
          </p:nvSpPr>
          <p:spPr>
            <a:xfrm>
              <a:off x="3251199" y="4182034"/>
              <a:ext cx="8736439" cy="1039671"/>
            </a:xfrm>
            <a:prstGeom prst="rect">
              <a:avLst/>
            </a:prstGeom>
            <a:solidFill>
              <a:srgbClr val="3DBCAC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10CBE2-70D4-D486-9E2D-C3407B384B38}"/>
                </a:ext>
              </a:extLst>
            </p:cNvPr>
            <p:cNvSpPr txBox="1"/>
            <p:nvPr/>
          </p:nvSpPr>
          <p:spPr>
            <a:xfrm>
              <a:off x="4854740" y="4291858"/>
              <a:ext cx="6967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If a patient exhibits these characteristics, consider referring for evaluation for RESPONDER-HF.</a:t>
              </a:r>
            </a:p>
          </p:txBody>
        </p:sp>
        <p:pic>
          <p:nvPicPr>
            <p:cNvPr id="13" name="Graphic 12" descr="Stethoscope with solid fill">
              <a:extLst>
                <a:ext uri="{FF2B5EF4-FFF2-40B4-BE49-F238E27FC236}">
                  <a16:creationId xmlns:a16="http://schemas.microsoft.com/office/drawing/2014/main" id="{32074B9F-D0DE-9CC7-7B11-D92B8D8DE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92932" y="4337779"/>
              <a:ext cx="755703" cy="755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21956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33EC8F4-2F72-40DB-A4B6-F26DF335E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Finding </a:t>
            </a:r>
            <a:r>
              <a:rPr lang="en-US" dirty="0" err="1"/>
              <a:t>hf</a:t>
            </a:r>
            <a:r>
              <a:rPr lang="en-US" cap="none" dirty="0" err="1"/>
              <a:t>p</a:t>
            </a:r>
            <a:r>
              <a:rPr lang="en-US" dirty="0" err="1"/>
              <a:t>ef</a:t>
            </a:r>
            <a:r>
              <a:rPr lang="en-US" dirty="0"/>
              <a:t> patients in the obesity clinic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E99D63-2CCE-4024-9BCC-141966D002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9563B3-69AC-0C4C-A68E-7D70D3F29587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C53500-2D6E-4BBC-9E73-6EE770E132F7}"/>
              </a:ext>
            </a:extLst>
          </p:cNvPr>
          <p:cNvSpPr txBox="1"/>
          <p:nvPr/>
        </p:nvSpPr>
        <p:spPr>
          <a:xfrm>
            <a:off x="1854199" y="2113215"/>
            <a:ext cx="849630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>
                <a:solidFill>
                  <a:schemeClr val="tx1"/>
                </a:solidFill>
              </a:rPr>
              <a:t>Common signs that exertional dyspnea is due to HFpEF may include: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6501057-0D02-4FAB-A7F7-762E840FE553}"/>
              </a:ext>
            </a:extLst>
          </p:cNvPr>
          <p:cNvGrpSpPr/>
          <p:nvPr/>
        </p:nvGrpSpPr>
        <p:grpSpPr>
          <a:xfrm>
            <a:off x="1967512" y="2550235"/>
            <a:ext cx="8256976" cy="850492"/>
            <a:chOff x="583557" y="2004136"/>
            <a:chExt cx="8256976" cy="82138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F27DB2-C39A-4E59-8D04-7EC1D2547784}"/>
                </a:ext>
              </a:extLst>
            </p:cNvPr>
            <p:cNvSpPr/>
            <p:nvPr/>
          </p:nvSpPr>
          <p:spPr>
            <a:xfrm>
              <a:off x="583557" y="2004136"/>
              <a:ext cx="8256976" cy="821383"/>
            </a:xfrm>
            <a:prstGeom prst="rect">
              <a:avLst/>
            </a:prstGeom>
            <a:solidFill>
              <a:srgbClr val="173B68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449B9CB-6986-430D-ADD2-AFBF293739B3}"/>
                </a:ext>
              </a:extLst>
            </p:cNvPr>
            <p:cNvSpPr txBox="1"/>
            <p:nvPr/>
          </p:nvSpPr>
          <p:spPr>
            <a:xfrm>
              <a:off x="849354" y="2102243"/>
              <a:ext cx="7506342" cy="723275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/>
            <a:p>
              <a:pPr marL="225425" indent="-225425">
                <a:lnSpc>
                  <a:spcPct val="90000"/>
                </a:lnSpc>
                <a:spcAft>
                  <a:spcPts val="60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</a:pPr>
              <a:r>
                <a:rPr lang="en-US" sz="2000" b="0" dirty="0">
                  <a:solidFill>
                    <a:schemeClr val="tx1"/>
                  </a:solidFill>
                </a:rPr>
                <a:t>Patient remains dyspneic despite months of attempting weight loss</a:t>
              </a:r>
            </a:p>
            <a:p>
              <a:pPr marL="225425" indent="-225425">
                <a:lnSpc>
                  <a:spcPct val="90000"/>
                </a:lnSpc>
                <a:spcAft>
                  <a:spcPts val="60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</a:pPr>
              <a:r>
                <a:rPr lang="en-US" sz="2000" b="0" dirty="0">
                  <a:solidFill>
                    <a:schemeClr val="tx1"/>
                  </a:solidFill>
                </a:rPr>
                <a:t>Mismatch between patient’s level of dyspnea &amp; severity of obesity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1CEFBD-A930-4174-BA19-27F67FD49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3644" y="240752"/>
            <a:ext cx="473205" cy="73152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6675C19-B2A4-D7D8-467D-6CC730EC3B02}"/>
              </a:ext>
            </a:extLst>
          </p:cNvPr>
          <p:cNvGrpSpPr/>
          <p:nvPr/>
        </p:nvGrpSpPr>
        <p:grpSpPr>
          <a:xfrm>
            <a:off x="1727781" y="3651190"/>
            <a:ext cx="8736439" cy="1039671"/>
            <a:chOff x="3251199" y="4182034"/>
            <a:chExt cx="8736439" cy="103967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72286DF-802C-4ED1-D7B0-0068EAC0CC7C}"/>
                </a:ext>
              </a:extLst>
            </p:cNvPr>
            <p:cNvSpPr/>
            <p:nvPr/>
          </p:nvSpPr>
          <p:spPr>
            <a:xfrm>
              <a:off x="3251199" y="4182034"/>
              <a:ext cx="8736439" cy="1039671"/>
            </a:xfrm>
            <a:prstGeom prst="rect">
              <a:avLst/>
            </a:prstGeom>
            <a:solidFill>
              <a:srgbClr val="3DBCAC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0B6A2A9-5DAA-99A9-CC1E-217A3308CCA1}"/>
                </a:ext>
              </a:extLst>
            </p:cNvPr>
            <p:cNvSpPr txBox="1"/>
            <p:nvPr/>
          </p:nvSpPr>
          <p:spPr>
            <a:xfrm>
              <a:off x="4854740" y="4291858"/>
              <a:ext cx="6967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If a patient exhibits these characteristics, consider referring for evaluation for RESPONDER-HF.</a:t>
              </a:r>
            </a:p>
          </p:txBody>
        </p:sp>
        <p:pic>
          <p:nvPicPr>
            <p:cNvPr id="8" name="Graphic 7" descr="Stethoscope with solid fill">
              <a:extLst>
                <a:ext uri="{FF2B5EF4-FFF2-40B4-BE49-F238E27FC236}">
                  <a16:creationId xmlns:a16="http://schemas.microsoft.com/office/drawing/2014/main" id="{24A3B0AA-5F6B-0C36-8926-5BBC3C8A2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92932" y="4337779"/>
              <a:ext cx="755703" cy="755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6269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>
            <a:extLst>
              <a:ext uri="{FF2B5EF4-FFF2-40B4-BE49-F238E27FC236}">
                <a16:creationId xmlns:a16="http://schemas.microsoft.com/office/drawing/2014/main" id="{335E0012-3528-4240-A466-645932B6309F}"/>
              </a:ext>
            </a:extLst>
          </p:cNvPr>
          <p:cNvSpPr/>
          <p:nvPr/>
        </p:nvSpPr>
        <p:spPr>
          <a:xfrm rot="5400000" flipH="1" flipV="1">
            <a:off x="5026221" y="3536846"/>
            <a:ext cx="2802194" cy="617791"/>
          </a:xfrm>
          <a:prstGeom prst="trapezoid">
            <a:avLst>
              <a:gd name="adj" fmla="val 41929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0000">
                <a:schemeClr val="accent1">
                  <a:lumMod val="20000"/>
                  <a:lumOff val="80000"/>
                </a:schemeClr>
              </a:gs>
              <a:gs pos="100000">
                <a:schemeClr val="bg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92B52ED-885F-41CA-8B5B-EB742EB02077}"/>
              </a:ext>
            </a:extLst>
          </p:cNvPr>
          <p:cNvSpPr/>
          <p:nvPr/>
        </p:nvSpPr>
        <p:spPr>
          <a:xfrm>
            <a:off x="6668341" y="2875897"/>
            <a:ext cx="5052520" cy="1555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B6B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5A0B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PRIMARY COMPOSITE ENDPOINT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B6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73B68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Rate of total HF events (first and recurrent) up to 24 months, analyzed when last randomized patient reaches 12 months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B6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73B68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KCCQ change from baseline to 12 months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B6B"/>
              </a:buClr>
              <a:buSzTx/>
              <a:buFont typeface="Corbel" panose="020B0503020204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73B68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B6B"/>
              </a:buClr>
              <a:buSzTx/>
              <a:buFont typeface="Corbel" panose="020B0503020204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A4559ED-0BEC-4C21-B56B-7D9399EA9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Responder-hf</a:t>
            </a:r>
            <a:endParaRPr lang="en-US" baseline="300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74A615D-824A-4E19-9732-B56717790309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Confirmatory Trial to validate Responder Group Outcomes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AE8CC6-BDED-40CF-98B5-DF2819C21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563B3-69AC-0C4C-A68E-7D70D3F2958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8363B6E-5473-4C4B-87B5-3789A6159759}"/>
              </a:ext>
            </a:extLst>
          </p:cNvPr>
          <p:cNvSpPr>
            <a:spLocks/>
          </p:cNvSpPr>
          <p:nvPr/>
        </p:nvSpPr>
        <p:spPr>
          <a:xfrm>
            <a:off x="706389" y="2710553"/>
            <a:ext cx="2667835" cy="2252508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7CFD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Study Population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 = 260 randomized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97CFD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Age ≥40, preserved RV function, exercise  PCWP (≥25mm Hg) with left-to-right gradient (≥ 5mm Hg),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EE56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exercise PVR &lt;1.75 WU, no cardiac rhythm management device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3B75631-F57A-445D-8385-2042A20FFCB2}"/>
              </a:ext>
            </a:extLst>
          </p:cNvPr>
          <p:cNvSpPr>
            <a:spLocks/>
          </p:cNvSpPr>
          <p:nvPr/>
        </p:nvSpPr>
        <p:spPr>
          <a:xfrm>
            <a:off x="3734645" y="3962050"/>
            <a:ext cx="2194560" cy="998128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7CFD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Sham Control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73B68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 = 130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8C7A671-E252-408F-A397-44DA46BDE1B5}"/>
              </a:ext>
            </a:extLst>
          </p:cNvPr>
          <p:cNvSpPr>
            <a:spLocks/>
          </p:cNvSpPr>
          <p:nvPr/>
        </p:nvSpPr>
        <p:spPr>
          <a:xfrm>
            <a:off x="3734645" y="2710553"/>
            <a:ext cx="2194560" cy="998128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7CFD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Atrial Shunt Treatment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 = 130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86AB928-C4D8-49BA-98CF-4FAC5E3963D8}"/>
              </a:ext>
            </a:extLst>
          </p:cNvPr>
          <p:cNvCxnSpPr>
            <a:cxnSpLocks/>
            <a:endCxn id="17" idx="3"/>
          </p:cNvCxnSpPr>
          <p:nvPr/>
        </p:nvCxnSpPr>
        <p:spPr>
          <a:xfrm flipH="1">
            <a:off x="3374224" y="3836807"/>
            <a:ext cx="212282" cy="0"/>
          </a:xfrm>
          <a:prstGeom prst="line">
            <a:avLst/>
          </a:prstGeom>
          <a:ln w="19050">
            <a:solidFill>
              <a:srgbClr val="65A0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77060C0-213A-4EE6-AAC5-11D033647877}"/>
              </a:ext>
            </a:extLst>
          </p:cNvPr>
          <p:cNvCxnSpPr>
            <a:cxnSpLocks/>
          </p:cNvCxnSpPr>
          <p:nvPr/>
        </p:nvCxnSpPr>
        <p:spPr>
          <a:xfrm>
            <a:off x="3586506" y="2718690"/>
            <a:ext cx="0" cy="2254105"/>
          </a:xfrm>
          <a:prstGeom prst="line">
            <a:avLst/>
          </a:prstGeom>
          <a:ln w="19050">
            <a:solidFill>
              <a:srgbClr val="65A0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69EA9E8-7451-447A-8AD2-1B4516A99EA3}"/>
              </a:ext>
            </a:extLst>
          </p:cNvPr>
          <p:cNvCxnSpPr>
            <a:cxnSpLocks/>
          </p:cNvCxnSpPr>
          <p:nvPr/>
        </p:nvCxnSpPr>
        <p:spPr>
          <a:xfrm flipH="1">
            <a:off x="6733658" y="4368650"/>
            <a:ext cx="495288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97E18A03-F5AB-4E58-9499-9E947CF00C6F}"/>
              </a:ext>
            </a:extLst>
          </p:cNvPr>
          <p:cNvSpPr/>
          <p:nvPr/>
        </p:nvSpPr>
        <p:spPr>
          <a:xfrm>
            <a:off x="6668341" y="4390042"/>
            <a:ext cx="5052520" cy="967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5A0B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MAJOR SECONDARY ENDPOINT</a:t>
            </a:r>
          </a:p>
          <a:p>
            <a:pPr marL="58738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B6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73B68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Cardiovascular </a:t>
            </a:r>
            <a:r>
              <a:rPr lang="en-US" sz="1600" dirty="0">
                <a:solidFill>
                  <a:srgbClr val="173B68"/>
                </a:solidFill>
                <a:latin typeface="Corbel" panose="020B0503020204020204"/>
              </a:rPr>
              <a:t>mortality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73B68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through 12 months</a:t>
            </a:r>
          </a:p>
          <a:p>
            <a:pPr marL="58738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B6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73B68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4DC595D-9966-4CAF-90BA-858FE15765CD}"/>
              </a:ext>
            </a:extLst>
          </p:cNvPr>
          <p:cNvSpPr/>
          <p:nvPr/>
        </p:nvSpPr>
        <p:spPr>
          <a:xfrm>
            <a:off x="610138" y="1470093"/>
            <a:ext cx="11016712" cy="777739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5A0B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PURPOSE: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3B68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Confirm the clinical efficacy of the Corvia Atrial Shunt in HF patients with LVEF ≥40%, elevated left sided filling pressures, and who remain symptomatic despite optimal Guideline Directed Medical Therapy (GDMT).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C6138F-9919-A1FD-F4E9-2EB9205E8C12}"/>
              </a:ext>
            </a:extLst>
          </p:cNvPr>
          <p:cNvSpPr txBox="1"/>
          <p:nvPr/>
        </p:nvSpPr>
        <p:spPr>
          <a:xfrm>
            <a:off x="3742175" y="5000091"/>
            <a:ext cx="2295469" cy="46166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73B68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Cross-over to treatment allowed after 24M follow-up  visit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48F848-4E48-BC45-8AEE-3FD4CEAF598A}"/>
              </a:ext>
            </a:extLst>
          </p:cNvPr>
          <p:cNvSpPr/>
          <p:nvPr/>
        </p:nvSpPr>
        <p:spPr>
          <a:xfrm>
            <a:off x="706389" y="5000091"/>
            <a:ext cx="2848768" cy="1543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56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*Modifications from REDUCE LAP-HF II</a:t>
            </a:r>
          </a:p>
        </p:txBody>
      </p:sp>
    </p:spTree>
    <p:extLst>
      <p:ext uri="{BB962C8B-B14F-4D97-AF65-F5344CB8AC3E}">
        <p14:creationId xmlns:p14="http://schemas.microsoft.com/office/powerpoint/2010/main" val="1278186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1D3A46DC-BF3A-3FC9-1789-643E1D11CB98}"/>
              </a:ext>
            </a:extLst>
          </p:cNvPr>
          <p:cNvSpPr txBox="1"/>
          <p:nvPr/>
        </p:nvSpPr>
        <p:spPr>
          <a:xfrm>
            <a:off x="6905954" y="1669815"/>
            <a:ext cx="4720895" cy="4414462"/>
          </a:xfrm>
          <a:prstGeom prst="rect">
            <a:avLst/>
          </a:prstGeom>
          <a:solidFill>
            <a:srgbClr val="65A0BF">
              <a:alpha val="25098"/>
            </a:srgbClr>
          </a:solidFill>
        </p:spPr>
        <p:txBody>
          <a:bodyPr wrap="square" rtlCol="0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5B2408-20ED-9C62-DCB0-DB95B1746764}"/>
              </a:ext>
            </a:extLst>
          </p:cNvPr>
          <p:cNvSpPr txBox="1"/>
          <p:nvPr/>
        </p:nvSpPr>
        <p:spPr>
          <a:xfrm>
            <a:off x="610135" y="1669816"/>
            <a:ext cx="6018427" cy="4414462"/>
          </a:xfrm>
          <a:prstGeom prst="rect">
            <a:avLst/>
          </a:prstGeom>
          <a:solidFill>
            <a:schemeClr val="tx1">
              <a:alpha val="25098"/>
            </a:schemeClr>
          </a:solidFill>
        </p:spPr>
        <p:txBody>
          <a:bodyPr wrap="square" rtlCol="0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endParaRPr lang="en-US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BA4A53-EFBA-BF8D-EC4E-8565E3A90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REsPONDER</a:t>
            </a:r>
            <a:r>
              <a:rPr lang="en-US" dirty="0"/>
              <a:t>-HF PATIENT FLOW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D7B742-932F-DD4D-1D0C-C859232E2D98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035FDB-D1B9-27E9-7F80-7A574D0E08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9563B3-69AC-0C4C-A68E-7D70D3F29587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9AEF36-1CB4-F754-1341-A086C57D9BF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137" y="2214134"/>
            <a:ext cx="6018426" cy="37427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60FA3C-5051-C880-8465-F243607B75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05954" y="2005171"/>
            <a:ext cx="4675909" cy="395169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1437C79-1DCC-6144-EECE-14FD30BDE6D5}"/>
              </a:ext>
            </a:extLst>
          </p:cNvPr>
          <p:cNvCxnSpPr>
            <a:cxnSpLocks/>
          </p:cNvCxnSpPr>
          <p:nvPr/>
        </p:nvCxnSpPr>
        <p:spPr>
          <a:xfrm>
            <a:off x="610137" y="1675575"/>
            <a:ext cx="601842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55C2835-C4D8-9BAD-DFCA-D4E54732506D}"/>
              </a:ext>
            </a:extLst>
          </p:cNvPr>
          <p:cNvCxnSpPr>
            <a:cxnSpLocks/>
          </p:cNvCxnSpPr>
          <p:nvPr/>
        </p:nvCxnSpPr>
        <p:spPr>
          <a:xfrm>
            <a:off x="6905954" y="1675575"/>
            <a:ext cx="4720896" cy="0"/>
          </a:xfrm>
          <a:prstGeom prst="line">
            <a:avLst/>
          </a:prstGeom>
          <a:ln w="28575">
            <a:solidFill>
              <a:srgbClr val="65A0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EFBE686-D337-EEB4-5C63-47C9470D05B0}"/>
              </a:ext>
            </a:extLst>
          </p:cNvPr>
          <p:cNvSpPr txBox="1"/>
          <p:nvPr/>
        </p:nvSpPr>
        <p:spPr>
          <a:xfrm>
            <a:off x="610137" y="1682084"/>
            <a:ext cx="4148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Candidate screening and randomization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713EC9-6E35-B310-FA4C-3B0589D62833}"/>
              </a:ext>
            </a:extLst>
          </p:cNvPr>
          <p:cNvSpPr txBox="1"/>
          <p:nvPr/>
        </p:nvSpPr>
        <p:spPr>
          <a:xfrm>
            <a:off x="6905954" y="1682084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Control group crossover to implant @24m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70234B-6B0E-1FCD-6E13-AE0D1A9405FE}"/>
              </a:ext>
            </a:extLst>
          </p:cNvPr>
          <p:cNvSpPr txBox="1"/>
          <p:nvPr/>
        </p:nvSpPr>
        <p:spPr>
          <a:xfrm>
            <a:off x="3850105" y="3210200"/>
            <a:ext cx="9941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</a:rPr>
              <a:t>the atrial septum</a:t>
            </a:r>
          </a:p>
        </p:txBody>
      </p:sp>
    </p:spTree>
    <p:extLst>
      <p:ext uri="{BB962C8B-B14F-4D97-AF65-F5344CB8AC3E}">
        <p14:creationId xmlns:p14="http://schemas.microsoft.com/office/powerpoint/2010/main" val="3640590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8716B-BCF3-4DA0-9C3B-A86300979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Responder-hf key inclusion criteria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CA0D2F-B674-4E4A-A445-C5C41EC2EE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9563B3-69AC-0C4C-A68E-7D70D3F29587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635DDD3B-E761-46FF-A962-31E4992D11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1267299"/>
              </p:ext>
            </p:extLst>
          </p:nvPr>
        </p:nvGraphicFramePr>
        <p:xfrm>
          <a:off x="584200" y="1220470"/>
          <a:ext cx="11042649" cy="400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0883">
                  <a:extLst>
                    <a:ext uri="{9D8B030D-6E8A-4147-A177-3AD203B41FA5}">
                      <a16:colId xmlns:a16="http://schemas.microsoft.com/office/drawing/2014/main" val="143734092"/>
                    </a:ext>
                  </a:extLst>
                </a:gridCol>
                <a:gridCol w="3680883">
                  <a:extLst>
                    <a:ext uri="{9D8B030D-6E8A-4147-A177-3AD203B41FA5}">
                      <a16:colId xmlns:a16="http://schemas.microsoft.com/office/drawing/2014/main" val="1572932812"/>
                    </a:ext>
                  </a:extLst>
                </a:gridCol>
                <a:gridCol w="3680883">
                  <a:extLst>
                    <a:ext uri="{9D8B030D-6E8A-4147-A177-3AD203B41FA5}">
                      <a16:colId xmlns:a16="http://schemas.microsoft.com/office/drawing/2014/main" val="4331490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Echo evidence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Hemodynamic evidence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844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8925" marR="0" lvl="0" indent="-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>
                          <a:srgbClr val="E4002B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Chronic symptomatic HF documented by symptoms of LV diastolic dysfunction</a:t>
                      </a:r>
                    </a:p>
                    <a:p>
                      <a:pPr marL="288925" marR="0" lvl="0" indent="-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>
                          <a:srgbClr val="E4002B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NYHA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Class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II-IV (ambulatory)</a:t>
                      </a:r>
                    </a:p>
                    <a:p>
                      <a:pPr marL="288925" marR="0" lvl="0" indent="-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4002B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 prev. 12m HF hospitalization </a:t>
                      </a:r>
                      <a:r>
                        <a:rPr kumimoji="0" lang="en-US" sz="1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OR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Intensification of oral diuresis </a:t>
                      </a:r>
                      <a:r>
                        <a:rPr kumimoji="0" lang="en-US" sz="1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OR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Increased BNP/NT-proBNP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4002B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50 pg/ml or 150 pg/mL in NSR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>
                          <a:srgbClr val="E4002B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150 pg/ml or 450 pg/mL in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Afib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93B6B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8925" marR="0" lvl="0" indent="-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>
                          <a:srgbClr val="E4002B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GDMT for &gt;30 days</a:t>
                      </a:r>
                    </a:p>
                    <a:p>
                      <a:pPr marL="288925" marR="0" lvl="0" indent="-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>
                          <a:srgbClr val="E4002B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Segoe UI Symbol" panose="020B0502040204020203" pitchFamily="34" charset="0"/>
                          <a:ea typeface="Segoe UI Symbol" panose="020B0502040204020203" pitchFamily="34" charset="0"/>
                          <a:cs typeface="+mn-cs"/>
                        </a:rPr>
                        <a:t>≥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40 years 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8925" marR="0" lvl="0" indent="-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1200"/>
                        </a:spcAft>
                        <a:buClr>
                          <a:srgbClr val="E4002B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Site-determined LVEF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Segoe UI Symbol" panose="020B0502040204020203" pitchFamily="34" charset="0"/>
                          <a:ea typeface="Segoe UI Symbol" panose="020B0502040204020203" pitchFamily="34" charset="0"/>
                          <a:cs typeface="+mn-cs"/>
                        </a:rPr>
                        <a:t>≥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40% within the past 6m without documented EF &lt;30% in prior 5 years</a:t>
                      </a:r>
                    </a:p>
                    <a:p>
                      <a:pPr marL="288925" marR="0" lvl="0" indent="-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E4002B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Site determined echocardiographic evidence of diastolic dysfunction documented by one or more of the following: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4002B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LA diameter &gt; 4 cm; OR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4002B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Diastolic LA volume &gt; 50 or </a:t>
                      </a:r>
                      <a:b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LA volume index &gt; 28 ml/m</a:t>
                      </a:r>
                      <a:r>
                        <a:rPr kumimoji="0" lang="en-US" sz="14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; OR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4002B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Lateral e’ &lt; 10 cm/s; OR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4002B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e’ &lt; 8 cm/s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8925" marR="0" lvl="0" indent="-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>
                          <a:srgbClr val="E4002B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Resting RAP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Segoe UI Symbol" panose="020B0502040204020203" pitchFamily="34" charset="0"/>
                          <a:ea typeface="Segoe UI Symbol" panose="020B0502040204020203" pitchFamily="34" charset="0"/>
                          <a:cs typeface="+mn-cs"/>
                        </a:rPr>
                        <a:t>≤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 mmHg</a:t>
                      </a:r>
                      <a:endParaRPr lang="en-US" sz="18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8925" marR="0" lvl="0" indent="-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>
                          <a:srgbClr val="E4002B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8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Exercise PCWP </a:t>
                      </a:r>
                      <a:r>
                        <a:rPr lang="en-US" sz="1800" kern="1200" noProof="0" dirty="0">
                          <a:solidFill>
                            <a:schemeClr val="dk1"/>
                          </a:solidFill>
                          <a:latin typeface="Segoe UI Symbol" panose="020B0502040204020203" pitchFamily="34" charset="0"/>
                          <a:ea typeface="Segoe UI Symbol" panose="020B0502040204020203" pitchFamily="34" charset="0"/>
                          <a:cs typeface="+mn-cs"/>
                        </a:rPr>
                        <a:t>≥</a:t>
                      </a:r>
                      <a:r>
                        <a:rPr lang="en-US" sz="18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25mmHg, </a:t>
                      </a:r>
                      <a:br>
                        <a:rPr lang="en-US" sz="18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&amp; left-to-right gradient </a:t>
                      </a:r>
                      <a:r>
                        <a:rPr lang="en-US" sz="1800" u="none" kern="1200" noProof="0" dirty="0">
                          <a:solidFill>
                            <a:schemeClr val="dk1"/>
                          </a:solidFill>
                          <a:latin typeface="Segoe UI Symbol" panose="020B0502040204020203" pitchFamily="34" charset="0"/>
                          <a:ea typeface="Segoe UI Symbol" panose="020B0502040204020203" pitchFamily="34" charset="0"/>
                          <a:cs typeface="+mn-cs"/>
                        </a:rPr>
                        <a:t>≥</a:t>
                      </a:r>
                      <a:r>
                        <a:rPr lang="en-US" sz="18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 mmHg</a:t>
                      </a:r>
                    </a:p>
                    <a:p>
                      <a:pPr marL="288925" marR="0" lvl="0" indent="-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>
                          <a:srgbClr val="E4002B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dirty="0"/>
                        <a:t>Peak exercise PVR &lt;1.75 Wood units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77865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4081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8716B-BCF3-4DA0-9C3B-A86300979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Responder-hf key exclusion criteria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CA0D2F-B674-4E4A-A445-C5C41EC2EE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9563B3-69AC-0C4C-A68E-7D70D3F29587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635DDD3B-E761-46FF-A962-31E4992D11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0616744"/>
              </p:ext>
            </p:extLst>
          </p:nvPr>
        </p:nvGraphicFramePr>
        <p:xfrm>
          <a:off x="583557" y="1220470"/>
          <a:ext cx="11030196" cy="390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6732">
                  <a:extLst>
                    <a:ext uri="{9D8B030D-6E8A-4147-A177-3AD203B41FA5}">
                      <a16:colId xmlns:a16="http://schemas.microsoft.com/office/drawing/2014/main" val="143734092"/>
                    </a:ext>
                  </a:extLst>
                </a:gridCol>
                <a:gridCol w="3676732">
                  <a:extLst>
                    <a:ext uri="{9D8B030D-6E8A-4147-A177-3AD203B41FA5}">
                      <a16:colId xmlns:a16="http://schemas.microsoft.com/office/drawing/2014/main" val="1572932812"/>
                    </a:ext>
                  </a:extLst>
                </a:gridCol>
                <a:gridCol w="3676732">
                  <a:extLst>
                    <a:ext uri="{9D8B030D-6E8A-4147-A177-3AD203B41FA5}">
                      <a16:colId xmlns:a16="http://schemas.microsoft.com/office/drawing/2014/main" val="9218716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History</a:t>
                      </a:r>
                    </a:p>
                  </a:txBody>
                  <a:tcPr marL="74081" marR="7408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Echo evidence</a:t>
                      </a:r>
                    </a:p>
                  </a:txBody>
                  <a:tcPr marL="74081" marR="7408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Hemodynamic evidence</a:t>
                      </a:r>
                    </a:p>
                  </a:txBody>
                  <a:tcPr marL="74081" marR="74081"/>
                </a:tc>
                <a:extLst>
                  <a:ext uri="{0D108BD9-81ED-4DB2-BD59-A6C34878D82A}">
                    <a16:rowId xmlns:a16="http://schemas.microsoft.com/office/drawing/2014/main" val="3085844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8925" marR="0" lvl="0" indent="-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>
                          <a:srgbClr val="E4002B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Any implanted cardiac rhythm device</a:t>
                      </a:r>
                    </a:p>
                    <a:p>
                      <a:pPr marL="288925" marR="0" lvl="0" indent="-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>
                          <a:srgbClr val="E4002B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Stroke, TIA, DVT, or PE within the past 6 months</a:t>
                      </a:r>
                    </a:p>
                    <a:p>
                      <a:pPr marL="288925" marR="0" lvl="0" indent="-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>
                          <a:srgbClr val="E4002B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Cardiac intervention (i.e. PCI, PVI, CABG) within past 3 months or planned within next 3 months</a:t>
                      </a:r>
                    </a:p>
                    <a:p>
                      <a:pPr marL="288925" marR="0" lvl="0" indent="-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>
                          <a:srgbClr val="E4002B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Currently requiring dialysis </a:t>
                      </a:r>
                      <a:r>
                        <a:rPr kumimoji="0" lang="en-US" sz="1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OR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eGFR &lt;25ml/min/1.73 m</a:t>
                      </a:r>
                      <a:r>
                        <a:rPr kumimoji="0" lang="en-US" sz="1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  <a:p>
                      <a:pPr marL="288925" marR="0" lvl="0" indent="-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>
                          <a:srgbClr val="E4002B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BMI &gt;45</a:t>
                      </a:r>
                    </a:p>
                  </a:txBody>
                  <a:tcPr marL="74081" marR="74081"/>
                </a:tc>
                <a:tc>
                  <a:txBody>
                    <a:bodyPr/>
                    <a:lstStyle/>
                    <a:p>
                      <a:pPr marL="288925" marR="0" lvl="0" indent="-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E4002B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Presence of hemodynamically significant valve disease: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4002B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Mitral valve disease defined as grade ≥3+ MR or &gt; mild MS; </a:t>
                      </a:r>
                      <a:r>
                        <a:rPr kumimoji="0" lang="en-US" sz="16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OR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4002B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Tricuspid valve regurgitation defined as grade ≥2+; </a:t>
                      </a:r>
                      <a:r>
                        <a:rPr kumimoji="0" lang="en-US" sz="16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OR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>
                          <a:srgbClr val="E4002B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Aortic valve disease defined as ≥2+ AR or &gt; moderate AS</a:t>
                      </a:r>
                    </a:p>
                    <a:p>
                      <a:pPr marL="288925" marR="0" lvl="0" indent="-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4002B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Right ventricular dysfunction defined as: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4002B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More than mild RV dysfunction as estimated by TTE; OR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>
                          <a:srgbClr val="E4002B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TAPSE &lt;1.4 cm</a:t>
                      </a:r>
                    </a:p>
                  </a:txBody>
                  <a:tcPr marL="74081" marR="74081"/>
                </a:tc>
                <a:tc>
                  <a:txBody>
                    <a:bodyPr/>
                    <a:lstStyle/>
                    <a:p>
                      <a:pPr marL="288925" marR="0" lvl="0" indent="-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4002B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93B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Cardiac Index &lt; 2.0 L/min/m2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93B6B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4002B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93B6B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081" marR="74081"/>
                </a:tc>
                <a:extLst>
                  <a:ext uri="{0D108BD9-81ED-4DB2-BD59-A6C34878D82A}">
                    <a16:rowId xmlns:a16="http://schemas.microsoft.com/office/drawing/2014/main" val="27177865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9823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C3F241-1286-F908-A388-65883CE23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Differences between reduce lap-hf ii &amp; responder-hf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BB202B-0BEA-CA45-B233-A40315BFD0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563B3-69AC-0C4C-A68E-7D70D3F2958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2C6B4C8-60D9-12AB-1476-501ADBC0134E}"/>
              </a:ext>
            </a:extLst>
          </p:cNvPr>
          <p:cNvGraphicFramePr>
            <a:graphicFrameLocks/>
          </p:cNvGraphicFramePr>
          <p:nvPr/>
        </p:nvGraphicFramePr>
        <p:xfrm>
          <a:off x="583557" y="1719037"/>
          <a:ext cx="11030196" cy="3083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6732">
                  <a:extLst>
                    <a:ext uri="{9D8B030D-6E8A-4147-A177-3AD203B41FA5}">
                      <a16:colId xmlns:a16="http://schemas.microsoft.com/office/drawing/2014/main" val="143734092"/>
                    </a:ext>
                  </a:extLst>
                </a:gridCol>
                <a:gridCol w="3676732">
                  <a:extLst>
                    <a:ext uri="{9D8B030D-6E8A-4147-A177-3AD203B41FA5}">
                      <a16:colId xmlns:a16="http://schemas.microsoft.com/office/drawing/2014/main" val="1572932812"/>
                    </a:ext>
                  </a:extLst>
                </a:gridCol>
                <a:gridCol w="3676732">
                  <a:extLst>
                    <a:ext uri="{9D8B030D-6E8A-4147-A177-3AD203B41FA5}">
                      <a16:colId xmlns:a16="http://schemas.microsoft.com/office/drawing/2014/main" val="9218716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Potential 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P</a:t>
                      </a:r>
                      <a:r>
                        <a:rPr lang="en-US" dirty="0"/>
                        <a:t>atient Evaluation Form</a:t>
                      </a:r>
                    </a:p>
                  </a:txBody>
                  <a:tcPr marL="74081" marR="7408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CRM devices</a:t>
                      </a:r>
                    </a:p>
                  </a:txBody>
                  <a:tcPr marL="74081" marR="7408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Hemodynamic testing</a:t>
                      </a:r>
                    </a:p>
                  </a:txBody>
                  <a:tcPr marL="74081" marR="74081"/>
                </a:tc>
                <a:extLst>
                  <a:ext uri="{0D108BD9-81ED-4DB2-BD59-A6C34878D82A}">
                    <a16:rowId xmlns:a16="http://schemas.microsoft.com/office/drawing/2014/main" val="3085844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8925" marR="0" lvl="0" indent="-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>
                          <a:srgbClr val="E4002B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Baseline Echo recording (uploaded to the cloud) needed together with Potential Patient Evaluation Form</a:t>
                      </a:r>
                    </a:p>
                    <a:p>
                      <a:pPr marL="288925" marR="0" lvl="0" indent="-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>
                          <a:srgbClr val="E4002B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Evaluation of the patient will be performed by independent Trial Eligibility Committee (TEC) </a:t>
                      </a:r>
                      <a:br>
                        <a:rPr lang="de-DE" dirty="0">
                          <a:solidFill>
                            <a:schemeClr val="tx1"/>
                          </a:solidFill>
                        </a:rPr>
                      </a:br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(4 physicians available for online review)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93B6B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081" marR="74081"/>
                </a:tc>
                <a:tc>
                  <a:txBody>
                    <a:bodyPr/>
                    <a:lstStyle/>
                    <a:p>
                      <a:pPr marL="288925" indent="-288925">
                        <a:spcAft>
                          <a:spcPts val="1200"/>
                        </a:spcAft>
                        <a:buClr>
                          <a:schemeClr val="accent6"/>
                        </a:buClr>
                        <a:buFont typeface="Wingdings" panose="05000000000000000000" pitchFamily="2" charset="2"/>
                        <a:buChar char="q"/>
                      </a:pPr>
                      <a:r>
                        <a:rPr lang="de-D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 CRM devices</a:t>
                      </a:r>
                      <a:endParaRPr lang="de-DE" sz="1800" dirty="0"/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E4002B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93B6B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081" marR="74081"/>
                </a:tc>
                <a:tc>
                  <a:txBody>
                    <a:bodyPr/>
                    <a:lstStyle/>
                    <a:p>
                      <a:pPr marL="288925" marR="0" lvl="0" indent="-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>
                          <a:schemeClr val="accent6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</a:rPr>
                        <a:t>CO &amp; PVR assessment required at </a:t>
                      </a:r>
                      <a:r>
                        <a:rPr lang="de-DE" sz="1800" b="1" dirty="0">
                          <a:solidFill>
                            <a:schemeClr val="tx1"/>
                          </a:solidFill>
                        </a:rPr>
                        <a:t>each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</a:rPr>
                        <a:t> stage of exercise (Baseline, legs up, 20 W,…, Peak). Only peak determines eligibility.</a:t>
                      </a:r>
                    </a:p>
                    <a:p>
                      <a:pPr marL="288925" marR="0" lvl="0" indent="-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>
                          <a:srgbClr val="E4002B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</a:rPr>
                        <a:t>PVR &lt; 1.75 WU @ peak exercise</a:t>
                      </a:r>
                    </a:p>
                  </a:txBody>
                  <a:tcPr marL="74081" marR="74081"/>
                </a:tc>
                <a:extLst>
                  <a:ext uri="{0D108BD9-81ED-4DB2-BD59-A6C34878D82A}">
                    <a16:rowId xmlns:a16="http://schemas.microsoft.com/office/drawing/2014/main" val="27177865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5992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E9EBF9F8-5E36-475E-86D3-1F579A462FC1}"/>
              </a:ext>
            </a:extLst>
          </p:cNvPr>
          <p:cNvSpPr/>
          <p:nvPr/>
        </p:nvSpPr>
        <p:spPr>
          <a:xfrm>
            <a:off x="0" y="1795075"/>
            <a:ext cx="5752231" cy="4111080"/>
          </a:xfrm>
          <a:prstGeom prst="rect">
            <a:avLst/>
          </a:prstGeom>
          <a:solidFill>
            <a:schemeClr val="bg1">
              <a:lumMod val="8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89341A4-BD7C-4AF8-959A-C7BC49176FFA}"/>
              </a:ext>
            </a:extLst>
          </p:cNvPr>
          <p:cNvSpPr/>
          <p:nvPr/>
        </p:nvSpPr>
        <p:spPr>
          <a:xfrm>
            <a:off x="3143795" y="1786517"/>
            <a:ext cx="9048206" cy="4111081"/>
          </a:xfrm>
          <a:prstGeom prst="rect">
            <a:avLst/>
          </a:prstGeom>
          <a:solidFill>
            <a:srgbClr val="FFF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Partial Circle 50">
            <a:extLst>
              <a:ext uri="{FF2B5EF4-FFF2-40B4-BE49-F238E27FC236}">
                <a16:creationId xmlns:a16="http://schemas.microsoft.com/office/drawing/2014/main" id="{E1681144-AF3A-47D1-9965-D848DE65F3CC}"/>
              </a:ext>
            </a:extLst>
          </p:cNvPr>
          <p:cNvSpPr/>
          <p:nvPr/>
        </p:nvSpPr>
        <p:spPr>
          <a:xfrm>
            <a:off x="1680412" y="1786517"/>
            <a:ext cx="2941905" cy="4111081"/>
          </a:xfrm>
          <a:prstGeom prst="pie">
            <a:avLst>
              <a:gd name="adj1" fmla="val 5406197"/>
              <a:gd name="adj2" fmla="val 16200000"/>
            </a:avLst>
          </a:prstGeom>
          <a:solidFill>
            <a:srgbClr val="FFF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8B844D-4361-462D-A3C6-542027418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57" y="295568"/>
            <a:ext cx="11043292" cy="578733"/>
          </a:xfrm>
        </p:spPr>
        <p:txBody>
          <a:bodyPr/>
          <a:lstStyle/>
          <a:p>
            <a:r>
              <a:rPr lang="en-US" dirty="0"/>
              <a:t>HF</a:t>
            </a:r>
            <a:r>
              <a:rPr lang="en-US" cap="none" dirty="0"/>
              <a:t>p</a:t>
            </a:r>
            <a:r>
              <a:rPr lang="en-US" dirty="0"/>
              <a:t>EF Patient Path to RESPONDER-HF TRIAL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A1C2C4B-A8FD-4433-8060-51A5722F6CD5}"/>
              </a:ext>
            </a:extLst>
          </p:cNvPr>
          <p:cNvSpPr/>
          <p:nvPr/>
        </p:nvSpPr>
        <p:spPr>
          <a:xfrm>
            <a:off x="2706549" y="2483203"/>
            <a:ext cx="1463040" cy="1463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400" b="1" dirty="0"/>
              <a:t>Identified </a:t>
            </a:r>
            <a:br>
              <a:rPr lang="en-US" sz="1400" b="1" dirty="0"/>
            </a:br>
            <a:r>
              <a:rPr lang="en-US" sz="1400" b="1" dirty="0"/>
              <a:t>patient with </a:t>
            </a:r>
          </a:p>
          <a:p>
            <a:pPr algn="ctr"/>
            <a:r>
              <a:rPr lang="en-US" sz="1400" b="1" dirty="0"/>
              <a:t>high-potential </a:t>
            </a:r>
            <a:br>
              <a:rPr lang="en-US" sz="1400" b="1" dirty="0"/>
            </a:br>
            <a:r>
              <a:rPr lang="en-US" sz="1400" b="1" dirty="0"/>
              <a:t>for HFpEF</a:t>
            </a:r>
            <a:endParaRPr lang="en-US" sz="1200" dirty="0"/>
          </a:p>
        </p:txBody>
      </p:sp>
      <p:sp>
        <p:nvSpPr>
          <p:cNvPr id="55" name="Partial Circle 54">
            <a:extLst>
              <a:ext uri="{FF2B5EF4-FFF2-40B4-BE49-F238E27FC236}">
                <a16:creationId xmlns:a16="http://schemas.microsoft.com/office/drawing/2014/main" id="{51E718AC-8B09-48A4-9EE4-C424BA9E80B5}"/>
              </a:ext>
            </a:extLst>
          </p:cNvPr>
          <p:cNvSpPr/>
          <p:nvPr/>
        </p:nvSpPr>
        <p:spPr>
          <a:xfrm>
            <a:off x="10260350" y="1771908"/>
            <a:ext cx="2633253" cy="2856411"/>
          </a:xfrm>
          <a:prstGeom prst="pie">
            <a:avLst>
              <a:gd name="adj1" fmla="val 5406197"/>
              <a:gd name="adj2" fmla="val 16199999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225F3D05-351F-489F-8EAD-4E9DD9F4A61A}"/>
              </a:ext>
            </a:extLst>
          </p:cNvPr>
          <p:cNvSpPr/>
          <p:nvPr/>
        </p:nvSpPr>
        <p:spPr>
          <a:xfrm>
            <a:off x="9106274" y="3224248"/>
            <a:ext cx="630936" cy="2144486"/>
          </a:xfrm>
          <a:prstGeom prst="arc">
            <a:avLst/>
          </a:prstGeom>
          <a:ln w="762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7627A5E-09EB-49EF-B6B8-305CB578C846}"/>
              </a:ext>
            </a:extLst>
          </p:cNvPr>
          <p:cNvCxnSpPr>
            <a:cxnSpLocks/>
            <a:stCxn id="16" idx="6"/>
            <a:endCxn id="48" idx="2"/>
          </p:cNvCxnSpPr>
          <p:nvPr/>
        </p:nvCxnSpPr>
        <p:spPr>
          <a:xfrm>
            <a:off x="9389924" y="3225607"/>
            <a:ext cx="1149116" cy="4354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79072646-0DB9-47BA-BBC2-CCA8928CFEFC}"/>
              </a:ext>
            </a:extLst>
          </p:cNvPr>
          <p:cNvSpPr/>
          <p:nvPr/>
        </p:nvSpPr>
        <p:spPr>
          <a:xfrm>
            <a:off x="11569094" y="1771909"/>
            <a:ext cx="624372" cy="285641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BC2EADB-6835-4CE0-A85B-0F30AB7D8F31}"/>
              </a:ext>
            </a:extLst>
          </p:cNvPr>
          <p:cNvSpPr/>
          <p:nvPr/>
        </p:nvSpPr>
        <p:spPr>
          <a:xfrm>
            <a:off x="10539040" y="2500430"/>
            <a:ext cx="1459062" cy="14590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1400" b="1" dirty="0"/>
              <a:t>Trial candidate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3FCC99B-28C0-4F8E-90A7-3C0B6E16A479}"/>
              </a:ext>
            </a:extLst>
          </p:cNvPr>
          <p:cNvSpPr txBox="1"/>
          <p:nvPr/>
        </p:nvSpPr>
        <p:spPr>
          <a:xfrm>
            <a:off x="2976381" y="1180978"/>
            <a:ext cx="3821880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Phase 1 (yellow):</a:t>
            </a:r>
          </a:p>
          <a:p>
            <a:pPr>
              <a:lnSpc>
                <a:spcPct val="90000"/>
              </a:lnSpc>
            </a:pPr>
            <a:r>
              <a:rPr lang="en-US" dirty="0"/>
              <a:t>Patients </a:t>
            </a:r>
            <a:r>
              <a:rPr lang="en-US" u="sng" dirty="0"/>
              <a:t>with</a:t>
            </a:r>
            <a:r>
              <a:rPr lang="en-US" dirty="0"/>
              <a:t> high potential for HFpEF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07F0BB6-5582-4D6C-AAF4-D710748ADA93}"/>
              </a:ext>
            </a:extLst>
          </p:cNvPr>
          <p:cNvSpPr txBox="1"/>
          <p:nvPr/>
        </p:nvSpPr>
        <p:spPr>
          <a:xfrm>
            <a:off x="10229886" y="1180978"/>
            <a:ext cx="1967205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Phase 2 (orange):</a:t>
            </a:r>
          </a:p>
          <a:p>
            <a:pPr>
              <a:lnSpc>
                <a:spcPct val="90000"/>
              </a:lnSpc>
            </a:pPr>
            <a:r>
              <a:rPr lang="en-US" dirty="0"/>
              <a:t>Therapy candidate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6D8430F-9E61-4D1A-92B4-3930EA12BE10}"/>
              </a:ext>
            </a:extLst>
          </p:cNvPr>
          <p:cNvSpPr txBox="1"/>
          <p:nvPr/>
        </p:nvSpPr>
        <p:spPr>
          <a:xfrm>
            <a:off x="17213" y="1180978"/>
            <a:ext cx="2821606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Phase 0:</a:t>
            </a:r>
          </a:p>
          <a:p>
            <a:pPr>
              <a:lnSpc>
                <a:spcPct val="90000"/>
              </a:lnSpc>
            </a:pPr>
            <a:r>
              <a:rPr lang="en-US" dirty="0"/>
              <a:t>Before HFpEF identification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CB9D408-7E00-4558-9F1E-23F4AEC95DCD}"/>
              </a:ext>
            </a:extLst>
          </p:cNvPr>
          <p:cNvCxnSpPr>
            <a:cxnSpLocks/>
            <a:stCxn id="63" idx="6"/>
            <a:endCxn id="6" idx="2"/>
          </p:cNvCxnSpPr>
          <p:nvPr/>
        </p:nvCxnSpPr>
        <p:spPr>
          <a:xfrm>
            <a:off x="1557432" y="3211252"/>
            <a:ext cx="1149117" cy="3471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E92719-9C76-4266-9EF7-28D44751FC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9563B3-69AC-0C4C-A68E-7D70D3F2958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6F48779-E469-46E1-8821-B83BB2EB0D5B}"/>
              </a:ext>
            </a:extLst>
          </p:cNvPr>
          <p:cNvSpPr/>
          <p:nvPr/>
        </p:nvSpPr>
        <p:spPr>
          <a:xfrm>
            <a:off x="94392" y="2479732"/>
            <a:ext cx="1463040" cy="1463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400" b="1" dirty="0"/>
              <a:t>Undiagnosed</a:t>
            </a:r>
          </a:p>
          <a:p>
            <a:pPr algn="ctr"/>
            <a:r>
              <a:rPr lang="en-US" sz="1400" b="1" dirty="0"/>
              <a:t>HFpEF patient </a:t>
            </a:r>
            <a:br>
              <a:rPr lang="en-US" sz="1400" b="1" dirty="0"/>
            </a:br>
            <a:r>
              <a:rPr lang="en-US" sz="1400" b="1" dirty="0"/>
              <a:t>“Hot Spots”</a:t>
            </a:r>
            <a:endParaRPr lang="en-US" sz="100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691FBE6-BAFE-481A-BE0E-9FA814ED22AE}"/>
              </a:ext>
            </a:extLst>
          </p:cNvPr>
          <p:cNvSpPr/>
          <p:nvPr/>
        </p:nvSpPr>
        <p:spPr>
          <a:xfrm>
            <a:off x="5318706" y="2491721"/>
            <a:ext cx="1463040" cy="1463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Address 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volume overload,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symptoms,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&amp; comorbidities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w/ GDMT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F6836CB-89B8-4812-AA27-F0B1B26576C3}"/>
              </a:ext>
            </a:extLst>
          </p:cNvPr>
          <p:cNvSpPr/>
          <p:nvPr/>
        </p:nvSpPr>
        <p:spPr>
          <a:xfrm>
            <a:off x="7930862" y="2496076"/>
            <a:ext cx="1459062" cy="14590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Perform 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hemodynamic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evaluation*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(confirm HFpEF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Dx &amp; shunt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candidacy)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6B5BC25-A41D-4294-9FEF-2C2F56AF33B0}"/>
              </a:ext>
            </a:extLst>
          </p:cNvPr>
          <p:cNvCxnSpPr>
            <a:cxnSpLocks/>
            <a:stCxn id="6" idx="6"/>
            <a:endCxn id="30" idx="2"/>
          </p:cNvCxnSpPr>
          <p:nvPr/>
        </p:nvCxnSpPr>
        <p:spPr>
          <a:xfrm>
            <a:off x="4169589" y="3214723"/>
            <a:ext cx="1149117" cy="8518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rc 34">
            <a:extLst>
              <a:ext uri="{FF2B5EF4-FFF2-40B4-BE49-F238E27FC236}">
                <a16:creationId xmlns:a16="http://schemas.microsoft.com/office/drawing/2014/main" id="{E2CC80B8-E326-4A2F-A123-3D1C7CF75073}"/>
              </a:ext>
            </a:extLst>
          </p:cNvPr>
          <p:cNvSpPr/>
          <p:nvPr/>
        </p:nvSpPr>
        <p:spPr>
          <a:xfrm>
            <a:off x="6486837" y="3222245"/>
            <a:ext cx="630936" cy="2144486"/>
          </a:xfrm>
          <a:prstGeom prst="arc">
            <a:avLst>
              <a:gd name="adj1" fmla="val 16200000"/>
              <a:gd name="adj2" fmla="val 398954"/>
            </a:avLst>
          </a:prstGeom>
          <a:ln w="762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4400319-B933-4443-A04B-36D740EBA007}"/>
              </a:ext>
            </a:extLst>
          </p:cNvPr>
          <p:cNvCxnSpPr>
            <a:cxnSpLocks/>
            <a:stCxn id="30" idx="6"/>
            <a:endCxn id="16" idx="2"/>
          </p:cNvCxnSpPr>
          <p:nvPr/>
        </p:nvCxnSpPr>
        <p:spPr>
          <a:xfrm>
            <a:off x="6781746" y="3223241"/>
            <a:ext cx="1149116" cy="2366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79B755C-70C8-4D07-9129-E2635D2D44FE}"/>
              </a:ext>
            </a:extLst>
          </p:cNvPr>
          <p:cNvSpPr txBox="1"/>
          <p:nvPr/>
        </p:nvSpPr>
        <p:spPr>
          <a:xfrm>
            <a:off x="7125115" y="3323089"/>
            <a:ext cx="865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symptoms</a:t>
            </a:r>
            <a:br>
              <a:rPr lang="en-US" sz="1200" dirty="0"/>
            </a:br>
            <a:r>
              <a:rPr lang="en-US" sz="1200" dirty="0"/>
              <a:t>continue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42178F7-9719-4399-8E48-2379E3AC0CA7}"/>
              </a:ext>
            </a:extLst>
          </p:cNvPr>
          <p:cNvSpPr txBox="1"/>
          <p:nvPr/>
        </p:nvSpPr>
        <p:spPr>
          <a:xfrm>
            <a:off x="6211162" y="3901142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symptoms</a:t>
            </a:r>
          </a:p>
          <a:p>
            <a:pPr algn="ctr"/>
            <a:r>
              <a:rPr lang="en-US" sz="1200" dirty="0"/>
              <a:t>relieved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B4BC94C-53D1-4916-99CE-49341D48E7E7}"/>
              </a:ext>
            </a:extLst>
          </p:cNvPr>
          <p:cNvSpPr/>
          <p:nvPr/>
        </p:nvSpPr>
        <p:spPr>
          <a:xfrm>
            <a:off x="6391959" y="4344611"/>
            <a:ext cx="1459062" cy="14590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1400" b="1" dirty="0"/>
              <a:t>Continue GDMT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7BE7EC7-051A-453F-9593-5308673E0E02}"/>
              </a:ext>
            </a:extLst>
          </p:cNvPr>
          <p:cNvSpPr/>
          <p:nvPr/>
        </p:nvSpPr>
        <p:spPr>
          <a:xfrm>
            <a:off x="9007679" y="4344611"/>
            <a:ext cx="1459062" cy="14590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No HFpEF </a:t>
            </a:r>
            <a:r>
              <a:rPr lang="en-US" sz="1400" b="1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seek other Dx </a:t>
            </a:r>
            <a:br>
              <a:rPr lang="en-US" sz="1400" b="1" dirty="0">
                <a:solidFill>
                  <a:schemeClr val="bg1"/>
                </a:solidFill>
              </a:rPr>
            </a:br>
            <a:endParaRPr lang="en-US" sz="8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PVD </a:t>
            </a:r>
            <a:r>
              <a:rPr lang="en-US" sz="1400" b="1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sz="1400" b="1" dirty="0">
                <a:solidFill>
                  <a:schemeClr val="bg1"/>
                </a:solidFill>
              </a:rPr>
              <a:t> try other 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therapy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CE5872-E962-42C1-B99D-E4B1499CF63B}"/>
              </a:ext>
            </a:extLst>
          </p:cNvPr>
          <p:cNvSpPr txBox="1"/>
          <p:nvPr/>
        </p:nvSpPr>
        <p:spPr>
          <a:xfrm>
            <a:off x="8913448" y="5959831"/>
            <a:ext cx="32712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*If not previously performed as part of HFpEF Dx</a:t>
            </a:r>
          </a:p>
        </p:txBody>
      </p:sp>
    </p:spTree>
    <p:extLst>
      <p:ext uri="{BB962C8B-B14F-4D97-AF65-F5344CB8AC3E}">
        <p14:creationId xmlns:p14="http://schemas.microsoft.com/office/powerpoint/2010/main" val="1992654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94F8D-11E2-4284-8E21-1B0417D07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FPEf score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8A856-E3B3-41A8-93CA-0318045570FF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created to simplify the identification of </a:t>
            </a:r>
            <a:r>
              <a:rPr lang="en-US" dirty="0" err="1"/>
              <a:t>HF</a:t>
            </a:r>
            <a:r>
              <a:rPr lang="en-US" cap="none" dirty="0" err="1"/>
              <a:t>p</a:t>
            </a:r>
            <a:r>
              <a:rPr lang="en-US" dirty="0" err="1"/>
              <a:t>EF</a:t>
            </a:r>
            <a:r>
              <a:rPr lang="en-US" dirty="0"/>
              <a:t> patients among those with dyspnea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196264-42E3-4D56-8D7F-E526CADC91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9563B3-69AC-0C4C-A68E-7D70D3F2958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0D0D71-8E53-4AA3-AECA-6AB4BD7903C1}"/>
              </a:ext>
            </a:extLst>
          </p:cNvPr>
          <p:cNvSpPr txBox="1"/>
          <p:nvPr/>
        </p:nvSpPr>
        <p:spPr>
          <a:xfrm>
            <a:off x="578247" y="6041706"/>
            <a:ext cx="27056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/>
              </a:rPr>
              <a:t>Reddy YN…Borlaug BA.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/>
              </a:rPr>
              <a:t>Circulation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/>
              </a:rPr>
              <a:t>2018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2085D21-50F2-4072-81D1-208903807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4356" y="2373184"/>
            <a:ext cx="4597507" cy="2808416"/>
          </a:xfrm>
          <a:solidFill>
            <a:srgbClr val="65A0BF">
              <a:alpha val="25098"/>
            </a:srgbClr>
          </a:solidFill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Total score correlates with probability of HFpEF in patients with exertional dyspnea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A score of just 4 points indicates a &gt;70% probability of HFpEF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Certain patient populations (like AF) are highly probable for HFpEF, meaning that there are HFpEF “hotspots”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400" b="1" dirty="0">
              <a:solidFill>
                <a:schemeClr val="tx1"/>
              </a:solidFill>
              <a:latin typeface="Corbel Light" panose="020B0303020204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04B705F-9F6E-45B7-A06F-4DE235857A36}"/>
              </a:ext>
            </a:extLst>
          </p:cNvPr>
          <p:cNvCxnSpPr>
            <a:cxnSpLocks/>
          </p:cNvCxnSpPr>
          <p:nvPr/>
        </p:nvCxnSpPr>
        <p:spPr>
          <a:xfrm>
            <a:off x="6984357" y="2373183"/>
            <a:ext cx="4597506" cy="0"/>
          </a:xfrm>
          <a:prstGeom prst="line">
            <a:avLst/>
          </a:prstGeom>
          <a:ln w="28575">
            <a:solidFill>
              <a:srgbClr val="65A0BF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48C9D00-07A9-1CF0-3D8B-D02CEA7D3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485" y="1545094"/>
            <a:ext cx="5286964" cy="425827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02756E8-2AC4-47E1-C57D-4A13640C2406}"/>
              </a:ext>
            </a:extLst>
          </p:cNvPr>
          <p:cNvSpPr/>
          <p:nvPr/>
        </p:nvSpPr>
        <p:spPr>
          <a:xfrm>
            <a:off x="5570220" y="3380740"/>
            <a:ext cx="144780" cy="187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750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WvtjEEl80OwGAM.Qc0mZA"/>
</p:tagLst>
</file>

<file path=ppt/theme/theme1.xml><?xml version="1.0" encoding="utf-8"?>
<a:theme xmlns:a="http://schemas.openxmlformats.org/drawingml/2006/main" name="Cover and Divider Slides">
  <a:themeElements>
    <a:clrScheme name="Custom 1">
      <a:dk1>
        <a:srgbClr val="173B68"/>
      </a:dk1>
      <a:lt1>
        <a:srgbClr val="FFFFFF"/>
      </a:lt1>
      <a:dk2>
        <a:srgbClr val="193B6B"/>
      </a:dk2>
      <a:lt2>
        <a:srgbClr val="FFFFFF"/>
      </a:lt2>
      <a:accent1>
        <a:srgbClr val="65A0BF"/>
      </a:accent1>
      <a:accent2>
        <a:srgbClr val="97CFD7"/>
      </a:accent2>
      <a:accent3>
        <a:srgbClr val="5A2E61"/>
      </a:accent3>
      <a:accent4>
        <a:srgbClr val="3DBCAC"/>
      </a:accent4>
      <a:accent5>
        <a:srgbClr val="DEE567"/>
      </a:accent5>
      <a:accent6>
        <a:srgbClr val="E81D2C"/>
      </a:accent6>
      <a:hlink>
        <a:srgbClr val="59CBE8"/>
      </a:hlink>
      <a:folHlink>
        <a:srgbClr val="59CAE7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s">
  <a:themeElements>
    <a:clrScheme name="Corvia Medical Colors">
      <a:dk1>
        <a:srgbClr val="173B68"/>
      </a:dk1>
      <a:lt1>
        <a:srgbClr val="FFFFFF"/>
      </a:lt1>
      <a:dk2>
        <a:srgbClr val="193B6B"/>
      </a:dk2>
      <a:lt2>
        <a:srgbClr val="FFFFFF"/>
      </a:lt2>
      <a:accent1>
        <a:srgbClr val="65A0BF"/>
      </a:accent1>
      <a:accent2>
        <a:srgbClr val="97CFD7"/>
      </a:accent2>
      <a:accent3>
        <a:srgbClr val="5A2E61"/>
      </a:accent3>
      <a:accent4>
        <a:srgbClr val="3DBCAC"/>
      </a:accent4>
      <a:accent5>
        <a:srgbClr val="DEE567"/>
      </a:accent5>
      <a:accent6>
        <a:srgbClr val="E81D2C"/>
      </a:accent6>
      <a:hlink>
        <a:srgbClr val="59CBE8"/>
      </a:hlink>
      <a:folHlink>
        <a:srgbClr val="59CAE7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tent Slides">
  <a:themeElements>
    <a:clrScheme name="Corvia Medical Colors">
      <a:dk1>
        <a:srgbClr val="173B68"/>
      </a:dk1>
      <a:lt1>
        <a:srgbClr val="FFFFFF"/>
      </a:lt1>
      <a:dk2>
        <a:srgbClr val="193B6B"/>
      </a:dk2>
      <a:lt2>
        <a:srgbClr val="FFFFFF"/>
      </a:lt2>
      <a:accent1>
        <a:srgbClr val="65A0BF"/>
      </a:accent1>
      <a:accent2>
        <a:srgbClr val="97CFD7"/>
      </a:accent2>
      <a:accent3>
        <a:srgbClr val="5A2E61"/>
      </a:accent3>
      <a:accent4>
        <a:srgbClr val="3DBCAC"/>
      </a:accent4>
      <a:accent5>
        <a:srgbClr val="DEE567"/>
      </a:accent5>
      <a:accent6>
        <a:srgbClr val="E81D2C"/>
      </a:accent6>
      <a:hlink>
        <a:srgbClr val="59CBE8"/>
      </a:hlink>
      <a:folHlink>
        <a:srgbClr val="59CAE7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ontent Slides">
  <a:themeElements>
    <a:clrScheme name="Corvia Medical Colors">
      <a:dk1>
        <a:srgbClr val="173B68"/>
      </a:dk1>
      <a:lt1>
        <a:srgbClr val="FFFFFF"/>
      </a:lt1>
      <a:dk2>
        <a:srgbClr val="193B6B"/>
      </a:dk2>
      <a:lt2>
        <a:srgbClr val="FFFFFF"/>
      </a:lt2>
      <a:accent1>
        <a:srgbClr val="65A0BF"/>
      </a:accent1>
      <a:accent2>
        <a:srgbClr val="97CFD7"/>
      </a:accent2>
      <a:accent3>
        <a:srgbClr val="5A2E61"/>
      </a:accent3>
      <a:accent4>
        <a:srgbClr val="3DBCAC"/>
      </a:accent4>
      <a:accent5>
        <a:srgbClr val="DEE567"/>
      </a:accent5>
      <a:accent6>
        <a:srgbClr val="E81D2C"/>
      </a:accent6>
      <a:hlink>
        <a:srgbClr val="59CBE8"/>
      </a:hlink>
      <a:folHlink>
        <a:srgbClr val="59CAE7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1002</TotalTime>
  <Words>2315</Words>
  <Application>Microsoft Office PowerPoint</Application>
  <PresentationFormat>Widescreen</PresentationFormat>
  <Paragraphs>357</Paragraphs>
  <Slides>26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Corbel</vt:lpstr>
      <vt:lpstr>Corbel Light</vt:lpstr>
      <vt:lpstr>Segoe UI Symbol</vt:lpstr>
      <vt:lpstr>Wingdings</vt:lpstr>
      <vt:lpstr>Cover and Divider Slides</vt:lpstr>
      <vt:lpstr>Content Slides</vt:lpstr>
      <vt:lpstr>1_Content Slides</vt:lpstr>
      <vt:lpstr>2_Content Slides</vt:lpstr>
      <vt:lpstr>Patient Identification Strategies</vt:lpstr>
      <vt:lpstr>RESPONDER-HF</vt:lpstr>
      <vt:lpstr>Responder-hf</vt:lpstr>
      <vt:lpstr>REsPONDER-HF PATIENT FLOW</vt:lpstr>
      <vt:lpstr>Responder-hf key inclusion criteria</vt:lpstr>
      <vt:lpstr>Responder-hf key exclusion criteria</vt:lpstr>
      <vt:lpstr>Differences between reduce lap-hf ii &amp; responder-hf</vt:lpstr>
      <vt:lpstr>HFpEF Patient Path to RESPONDER-HF TRIAL</vt:lpstr>
      <vt:lpstr>H2FPEf score</vt:lpstr>
      <vt:lpstr>Investigate an Undiagnosed Hfpef patient “hot spot”</vt:lpstr>
      <vt:lpstr>Confirm trial candidacy via hemodynamic testing</vt:lpstr>
      <vt:lpstr>Potential patient evaluation form</vt:lpstr>
      <vt:lpstr>Strategies for effective Responder-HF enrollment</vt:lpstr>
      <vt:lpstr>Responder-hf RESOURCES</vt:lpstr>
      <vt:lpstr>Recruitment tools: Referring Clinicians</vt:lpstr>
      <vt:lpstr>Recruitment tools: Accelerate enrollment</vt:lpstr>
      <vt:lpstr>Recruitment tools: patient materials</vt:lpstr>
      <vt:lpstr> Awareness tools: PR resources</vt:lpstr>
      <vt:lpstr>summary</vt:lpstr>
      <vt:lpstr>PowerPoint Presentation</vt:lpstr>
      <vt:lpstr>Tips for finding candidates  by department</vt:lpstr>
      <vt:lpstr>Finding hfpef patients among inpatients</vt:lpstr>
      <vt:lpstr>Finding hfpef patients in the echo lab</vt:lpstr>
      <vt:lpstr>Finding hfpef patients in the EP / CATH / cardioversion lab</vt:lpstr>
      <vt:lpstr>Finding hfpef patients in the pulmonology clinic</vt:lpstr>
      <vt:lpstr>Finding hfpef patients in the obesity clinic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Design  Suite E</dc:creator>
  <cp:lastModifiedBy>Lisa Ensz</cp:lastModifiedBy>
  <cp:revision>1031</cp:revision>
  <cp:lastPrinted>2020-07-22T18:07:30Z</cp:lastPrinted>
  <dcterms:created xsi:type="dcterms:W3CDTF">2020-07-02T21:35:10Z</dcterms:created>
  <dcterms:modified xsi:type="dcterms:W3CDTF">2022-09-19T05:19:10Z</dcterms:modified>
</cp:coreProperties>
</file>