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  <p:sldMasterId id="2147483684" r:id="rId6"/>
    <p:sldMasterId id="2147483702" r:id="rId7"/>
    <p:sldMasterId id="2147483716" r:id="rId8"/>
    <p:sldMasterId id="2147483735" r:id="rId9"/>
    <p:sldMasterId id="2147483753" r:id="rId10"/>
    <p:sldMasterId id="2147483776" r:id="rId11"/>
  </p:sldMasterIdLst>
  <p:notesMasterIdLst>
    <p:notesMasterId r:id="rId22"/>
  </p:notesMasterIdLst>
  <p:sldIdLst>
    <p:sldId id="2145706493" r:id="rId12"/>
    <p:sldId id="2145706482" r:id="rId13"/>
    <p:sldId id="2145706460" r:id="rId14"/>
    <p:sldId id="2145706496" r:id="rId15"/>
    <p:sldId id="2142533979" r:id="rId16"/>
    <p:sldId id="2145706485" r:id="rId17"/>
    <p:sldId id="2145706497" r:id="rId18"/>
    <p:sldId id="7843" r:id="rId19"/>
    <p:sldId id="2145706495" r:id="rId20"/>
    <p:sldId id="214570646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5FDC3B-D45E-744B-04A4-9430E5831545}" name="Stan Kyi" initials="SK" userId="S::skyi@corviamedical.com::186285ef-26e8-48e1-b5ea-c76c7b4c3590" providerId="AD"/>
  <p188:author id="{4AB1806E-9D27-C9E5-3F44-A496E9F12046}" name="Jan Komtebedde" initials="JK" userId="S::jkomtebedde@corviamedical.com::9e7c3dd3-9c28-47e7-915e-f48d82733789" providerId="AD"/>
  <p188:author id="{EBB2EFA9-7BF9-DB47-95AC-FC2DCBFE3664}" name="Javier Echenique" initials="JE" userId="2cbaf438cfd02aa9" providerId="Windows Live"/>
  <p188:author id="{57BD5ED1-DA3D-65B0-5540-12BF2CE7E1CE}" name="Lisa Ensz" initials="LE" userId="S::lensz@corviamedical.com::7ad7a527-9390-4707-9a20-83451378fcf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Ensz" initials="LE" lastIdx="8" clrIdx="0">
    <p:extLst>
      <p:ext uri="{19B8F6BF-5375-455C-9EA6-DF929625EA0E}">
        <p15:presenceInfo xmlns:p15="http://schemas.microsoft.com/office/powerpoint/2012/main" userId="S::lensz@corviamedical.com::7ad7a527-9390-4707-9a20-83451378fc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D4D"/>
    <a:srgbClr val="193B6B"/>
    <a:srgbClr val="97CFD7"/>
    <a:srgbClr val="65A0BF"/>
    <a:srgbClr val="E0ECF2"/>
    <a:srgbClr val="C1E2E7"/>
    <a:srgbClr val="00A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850" autoAdjust="0"/>
  </p:normalViewPr>
  <p:slideViewPr>
    <p:cSldViewPr snapToGrid="0">
      <p:cViewPr varScale="1">
        <p:scale>
          <a:sx n="53" d="100"/>
          <a:sy n="53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Heart Failure Event Rate</a:t>
            </a:r>
            <a:r>
              <a:rPr lang="en-US" b="1" baseline="30000" dirty="0"/>
              <a:t>1</a:t>
            </a:r>
            <a:endParaRPr lang="en-US" b="1" dirty="0"/>
          </a:p>
        </c:rich>
      </c:tx>
      <c:layout>
        <c:manualLayout>
          <c:xMode val="edge"/>
          <c:yMode val="edge"/>
          <c:x val="0.27362993174988465"/>
          <c:y val="1.3820850221704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66415902895953"/>
          <c:y val="0.14048567773586179"/>
          <c:w val="0.75058470090058793"/>
          <c:h val="0.75175739728360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Corvia Atrial Shunt</c:v>
                </c:pt>
              </c:strCache>
            </c:strRef>
          </c:tx>
          <c:spPr>
            <a:solidFill>
              <a:srgbClr val="97CFD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D86-4500-A8E3-D463B16FB5CF}"/>
              </c:ext>
            </c:extLst>
          </c:dPt>
          <c:dLbls>
            <c:dLbl>
              <c:idx val="0"/>
              <c:layout>
                <c:manualLayout>
                  <c:x val="-5.1251308057936654E-17"/>
                  <c:y val="-2.7641700443409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86-4500-A8E3-D463B16FB5CF}"/>
                </c:ext>
              </c:extLst>
            </c:dLbl>
            <c:dLbl>
              <c:idx val="1"/>
              <c:layout>
                <c:manualLayout>
                  <c:x val="0"/>
                  <c:y val="-3.8007338109688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86-4500-A8E3-D463B16FB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Corvia Atrial Shunt</c:v>
                </c:pt>
                <c:pt idx="1">
                  <c:v>Sham control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12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D-4CFD-9599-949A6FF7D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9626512"/>
        <c:axId val="1199631504"/>
      </c:barChart>
      <c:catAx>
        <c:axId val="119962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631504"/>
        <c:crosses val="autoZero"/>
        <c:auto val="1"/>
        <c:lblAlgn val="ctr"/>
        <c:lblOffset val="100"/>
        <c:noMultiLvlLbl val="0"/>
      </c:catAx>
      <c:valAx>
        <c:axId val="11996315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HF events / 100 patient-years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62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 dirty="0"/>
              <a:t>KCCQ Change from Baseline @12m</a:t>
            </a:r>
          </a:p>
        </c:rich>
      </c:tx>
      <c:layout>
        <c:manualLayout>
          <c:xMode val="edge"/>
          <c:yMode val="edge"/>
          <c:x val="0.11883133045065117"/>
          <c:y val="4.1824055747843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79284470544309"/>
          <c:y val="0.16088328555190404"/>
          <c:w val="0.82534296879542446"/>
          <c:h val="0.65730124132839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Atrial shunt therapy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9879087723224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392-A80D-94E474873D23}"/>
                </c:ext>
              </c:extLst>
            </c:dLbl>
            <c:dLbl>
              <c:idx val="1"/>
              <c:layout>
                <c:manualLayout>
                  <c:x val="0"/>
                  <c:y val="-2.9879087723223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392-A80D-94E474873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12 Months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03-4392-A80D-94E474873D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Sham control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5591890873102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392-A80D-94E474873D23}"/>
                </c:ext>
              </c:extLst>
            </c:dLbl>
            <c:dLbl>
              <c:idx val="1"/>
              <c:layout>
                <c:manualLayout>
                  <c:x val="-1.1875030915586662E-16"/>
                  <c:y val="-2.65591890873101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392-A80D-94E474873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12 Months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392-A80D-94E474873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4163568"/>
        <c:axId val="194168560"/>
      </c:barChart>
      <c:catAx>
        <c:axId val="194163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168560"/>
        <c:crosses val="autoZero"/>
        <c:auto val="1"/>
        <c:lblAlgn val="ctr"/>
        <c:lblOffset val="100"/>
        <c:noMultiLvlLbl val="0"/>
      </c:catAx>
      <c:valAx>
        <c:axId val="19416856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KCCQ improvement (points)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6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80" b="1" dirty="0"/>
              <a:t>Change in NYHA Class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31012352703291"/>
          <c:y val="0.2072799823231995"/>
          <c:w val="0.79091999099880217"/>
          <c:h val="0.66648686587727624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I/II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12m</c:v>
                </c:pt>
                <c:pt idx="3">
                  <c:v>Baseline</c:v>
                </c:pt>
                <c:pt idx="4">
                  <c:v>12m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0.26</c:v>
                </c:pt>
                <c:pt idx="1">
                  <c:v>0.71</c:v>
                </c:pt>
                <c:pt idx="3">
                  <c:v>0.23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49-47B4-BD45-3D4A71C65F22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III/IV</c:v>
                </c:pt>
              </c:strCache>
            </c:strRef>
          </c:tx>
          <c:spPr>
            <a:solidFill>
              <a:srgbClr val="193B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12m</c:v>
                </c:pt>
                <c:pt idx="3">
                  <c:v>Baseline</c:v>
                </c:pt>
                <c:pt idx="4">
                  <c:v>12m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0.74</c:v>
                </c:pt>
                <c:pt idx="1">
                  <c:v>0.28999999999999998</c:v>
                </c:pt>
                <c:pt idx="3">
                  <c:v>0.77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9-47B4-BD45-3D4A71C65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850064"/>
        <c:axId val="166842576"/>
      </c:barChart>
      <c:catAx>
        <c:axId val="16685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42576"/>
        <c:crosses val="autoZero"/>
        <c:auto val="1"/>
        <c:lblAlgn val="ctr"/>
        <c:lblOffset val="100"/>
        <c:noMultiLvlLbl val="0"/>
      </c:catAx>
      <c:valAx>
        <c:axId val="16684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patients in NYHA</a:t>
                </a:r>
                <a:r>
                  <a:rPr lang="en-US" baseline="0" dirty="0"/>
                  <a:t> Class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500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277190019221903"/>
          <c:y val="0.11866148060534376"/>
          <c:w val="0.18777927098820205"/>
          <c:h val="7.0374678849794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6MWD Change from Baseline @ 12m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46501178528689"/>
          <c:y val="0.19274657669046444"/>
          <c:w val="0.84512905895392199"/>
          <c:h val="0.77921925943492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Atrial shunt therapy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7D-434A-8FA4-909A58714280}"/>
              </c:ext>
            </c:extLst>
          </c:dPt>
          <c:dLbls>
            <c:dLbl>
              <c:idx val="0"/>
              <c:layout>
                <c:manualLayout>
                  <c:x val="0"/>
                  <c:y val="-2.6246332682083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7D-434A-8FA4-909A58714280}"/>
                </c:ext>
              </c:extLst>
            </c:dLbl>
            <c:dLbl>
              <c:idx val="1"/>
              <c:layout>
                <c:manualLayout>
                  <c:x val="-4.9870268582811574E-3"/>
                  <c:y val="0.20012828670088517"/>
                </c:manualLayout>
              </c:layout>
              <c:tx>
                <c:rich>
                  <a:bodyPr/>
                  <a:lstStyle/>
                  <a:p>
                    <a:fld id="{F9E97EA6-36A1-4CC5-A69D-3A51E8A40473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17D-434A-8FA4-909A58714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Atrial shunt therapy</c:v>
                </c:pt>
                <c:pt idx="1">
                  <c:v>Control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">
                  <c:v>17.2</c:v>
                </c:pt>
                <c:pt idx="1">
                  <c:v>-2.4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0-4156-8D87-66AD435DFF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0"/>
        <c:axId val="194163568"/>
        <c:axId val="194168560"/>
      </c:barChart>
      <c:catAx>
        <c:axId val="19416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168560"/>
        <c:crosses val="autoZero"/>
        <c:auto val="1"/>
        <c:lblAlgn val="ctr"/>
        <c:lblOffset val="100"/>
        <c:noMultiLvlLbl val="0"/>
      </c:catAx>
      <c:valAx>
        <c:axId val="194168560"/>
        <c:scaling>
          <c:orientation val="minMax"/>
          <c:max val="2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Change in 6MWD from baseline (m)</a:t>
                </a:r>
              </a:p>
            </c:rich>
          </c:tx>
          <c:layout>
            <c:manualLayout>
              <c:xMode val="edge"/>
              <c:yMode val="edge"/>
              <c:x val="0"/>
              <c:y val="0.217884496916442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63568"/>
        <c:crossesAt val="0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0.70875</cdr:x>
      <cdr:y>0.15929</cdr:y>
    </cdr:from>
    <cdr:to>
      <cdr:x>0.8595</cdr:x>
      <cdr:y>0.23465</cdr:y>
    </cdr:to>
    <cdr:sp macro="" textlink="">
      <cdr:nvSpPr>
        <cdr:cNvPr id="4" name="TextBox 15">
          <a:extLst xmlns:a="http://schemas.openxmlformats.org/drawingml/2006/main">
            <a:ext uri="{FF2B5EF4-FFF2-40B4-BE49-F238E27FC236}">
              <a16:creationId xmlns:a16="http://schemas.microsoft.com/office/drawing/2014/main" id="{7B40EC7A-8018-4481-AE3A-38EFF612C893}"/>
            </a:ext>
          </a:extLst>
        </cdr:cNvPr>
        <cdr:cNvSpPr txBox="1"/>
      </cdr:nvSpPr>
      <cdr:spPr>
        <a:xfrm xmlns:a="http://schemas.openxmlformats.org/drawingml/2006/main">
          <a:off x="3219793" y="585480"/>
          <a:ext cx="684845" cy="2769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chemeClr val="tx1"/>
              </a:solidFill>
            </a:rPr>
            <a:t>(N=152)</a:t>
          </a:r>
        </a:p>
      </cdr:txBody>
    </cdr:sp>
  </cdr:relSizeAnchor>
  <cdr:relSizeAnchor xmlns:cdr="http://schemas.openxmlformats.org/drawingml/2006/chartDrawing">
    <cdr:from>
      <cdr:x>0.32755</cdr:x>
      <cdr:y>0.46834</cdr:y>
    </cdr:from>
    <cdr:to>
      <cdr:x>0.47759</cdr:x>
      <cdr:y>0.5437</cdr:y>
    </cdr:to>
    <cdr:sp macro="" textlink="">
      <cdr:nvSpPr>
        <cdr:cNvPr id="5" name="TextBox 15">
          <a:extLst xmlns:a="http://schemas.openxmlformats.org/drawingml/2006/main">
            <a:ext uri="{FF2B5EF4-FFF2-40B4-BE49-F238E27FC236}">
              <a16:creationId xmlns:a16="http://schemas.microsoft.com/office/drawing/2014/main" id="{E0CF03A5-50A1-4D9F-B5CC-A5E3F4C7BE7F}"/>
            </a:ext>
          </a:extLst>
        </cdr:cNvPr>
        <cdr:cNvSpPr txBox="1"/>
      </cdr:nvSpPr>
      <cdr:spPr>
        <a:xfrm xmlns:a="http://schemas.openxmlformats.org/drawingml/2006/main">
          <a:off x="1488037" y="1721415"/>
          <a:ext cx="681620" cy="2769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chemeClr val="tx1"/>
              </a:solidFill>
            </a:rPr>
            <a:t>(N=161)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B20CF6-23D5-4B69-A02D-CCA821A50AA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DF10DC-AB0B-4C1C-BA49-AD9044B1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6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PVR </a:t>
            </a:r>
          </a:p>
          <a:p>
            <a:r>
              <a:rPr lang="en-US" dirty="0"/>
              <a:t>RAVI</a:t>
            </a:r>
          </a:p>
          <a:p>
            <a:r>
              <a:rPr lang="en-US" dirty="0"/>
              <a:t>Pacemakers</a:t>
            </a:r>
          </a:p>
          <a:p>
            <a:r>
              <a:rPr lang="en-US" dirty="0"/>
              <a:t>Right side health and lung inform post-hoc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F10DC-AB0B-4C1C-BA49-AD9044B128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2106ED2-DD95-7C4F-905E-E0D9E5F1392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377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0192">
              <a:defRPr/>
            </a:pPr>
            <a:fld id="{E2106ED2-DD95-7C4F-905E-E0D9E5F1392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0192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681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Table 2a </a:t>
            </a:r>
            <a:r>
              <a:rPr lang="en-US" dirty="0" err="1"/>
              <a:t>Baim</a:t>
            </a:r>
            <a:r>
              <a:rPr lang="en-US" dirty="0"/>
              <a:t> report</a:t>
            </a:r>
          </a:p>
          <a:p>
            <a:endParaRPr lang="en-US" dirty="0"/>
          </a:p>
          <a:p>
            <a:r>
              <a:rPr lang="en-US" dirty="0"/>
              <a:t>Note: Increase in RV size and decrease in TAPSE don’t add up to total; 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ne treatment subject and one control subject had both </a:t>
            </a:r>
            <a:r>
              <a:rPr lang="zh-CN" altLang="en-US" sz="1800" dirty="0">
                <a:ea typeface="DengXian" panose="02010600030101010101" pitchFamily="2" charset="-122"/>
                <a:cs typeface="Calibri" panose="020F0502020204030204" pitchFamily="34" charset="0"/>
              </a:rPr>
              <a:t>≥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30% Increase in RV Size and </a:t>
            </a:r>
            <a:r>
              <a:rPr lang="zh-CN" altLang="en-US" sz="1800" dirty="0">
                <a:ea typeface="DengXian" panose="02010600030101010101" pitchFamily="2" charset="-122"/>
                <a:cs typeface="Calibri" panose="020F0502020204030204" pitchFamily="34" charset="0"/>
              </a:rPr>
              <a:t>≥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30% Decrease in TAPSE, thus the # in the last 3 rows don’t add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F10DC-AB0B-4C1C-BA49-AD9044B128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7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CC9D-F437-7147-AFE3-A8367ADC4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813304"/>
            <a:ext cx="8743950" cy="1798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2A5E5-9F54-CD48-86AF-B477EE57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657123"/>
            <a:ext cx="8255000" cy="488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BEA3A-996D-D84D-8959-56665F910B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39" y="585091"/>
            <a:ext cx="3544410" cy="99333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A06496C-C12F-4742-8E22-84E64380D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REDUCE LAP-HF II Clinical Summary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B52CA7-8C39-414D-B165-90306A4A3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42A7824-9999-4FCB-A7C0-39123526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F75B-9110-4A7D-B18C-14599157A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02BAB-BEE6-4F8D-B30D-D66107DC4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C3082-DAE1-4502-AE5A-D2E079FE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B4F77-70A5-4BF8-94BD-0A21B2B9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 LAP-HF II Clinical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9DFA3-5361-4E02-8193-902B492D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824-9999-4FCB-A7C0-39123526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5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BCC8D1-0D72-CB40-9B72-20EEEE694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F04EF8-EC82-0848-9BB4-104EA3C03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6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A751-61AB-1C45-B7E2-6916CC96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745D45-5138-B74A-BD5E-830CE231C44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D9A527-018B-F348-A151-C013E35F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9C4393-7888-4F4F-A577-11012B8F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0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03215C-D01A-7847-946D-C72BB618C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CC72A7-3D4B-4046-91DF-91B2539E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12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1335"/>
            <a:ext cx="54260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5247"/>
            <a:ext cx="5426075" cy="371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1335"/>
            <a:ext cx="54546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5247"/>
            <a:ext cx="5454650" cy="371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BC5C37-CABD-1543-8DAE-636E8056E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8121A3B-2CB2-0644-86BF-D062AEB6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90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0C63BB-4344-3D42-9714-7142FCDD9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E19BAA-A9AF-E344-94BE-001111697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57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E8997B-7E0D-E04C-BB22-EDC115F8A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010DC-9672-C241-8EE0-B1C907919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4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A4A4DA-D5A7-3B43-8697-C183538B5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36B737-BFD8-2744-A5EC-06BBFCFBD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23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8B0755-F55E-FA4D-8F93-18379CF8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BA36FE-28F4-4642-A4BC-E21060FAB11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227E9B-B6BF-DD4A-BFEA-373EB0891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81F552-CDA8-C645-B5B4-7323D6BBF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13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857CA4-33DC-6949-9BD1-41850EF78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C63AF0-6F16-4D41-A70E-0375F80A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5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- Pati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CC9D-F437-7147-AFE3-A8367ADC4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813304"/>
            <a:ext cx="8610600" cy="1798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2A5E5-9F54-CD48-86AF-B477EE57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657123"/>
            <a:ext cx="8255000" cy="488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BEA3A-996D-D84D-8959-56665F910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39" y="585091"/>
            <a:ext cx="3544410" cy="99333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45B519-6734-FE4A-BA5A-601DAC50F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REDUCE LAP-HF II Clinical Summary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278EE0-3A2B-C24B-BD56-2D282A9C8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42A7824-9999-4FCB-A7C0-39123526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23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2272"/>
            <a:ext cx="54260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6184"/>
            <a:ext cx="5426075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2272"/>
            <a:ext cx="54546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6184"/>
            <a:ext cx="5454650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91324E-50A0-BF49-A98C-B10B2F3AC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A32F72-4EC1-5947-8130-E13FD7600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87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0E1A5-3BF2-ED40-A422-0B6BA26FA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C22880-1DC6-B749-BA3A-FF4BD9DA6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8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96EF8E-B6A4-6A42-B15B-72F737021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73F8DC-0971-F14F-B0E3-0F02BD80F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19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BCC8D1-0D72-CB40-9B72-20EEEE694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F04EF8-EC82-0848-9BB4-104EA3C03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87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A751-61AB-1C45-B7E2-6916CC96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745D45-5138-B74A-BD5E-830CE231C44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D9A527-018B-F348-A151-C013E35F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9C4393-7888-4F4F-A577-11012B8F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03215C-D01A-7847-946D-C72BB618C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CC72A7-3D4B-4046-91DF-91B2539E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01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1335"/>
            <a:ext cx="54260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5247"/>
            <a:ext cx="5426075" cy="3713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1335"/>
            <a:ext cx="54546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5247"/>
            <a:ext cx="5454650" cy="3713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BC5C37-CABD-1543-8DAE-636E8056E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8121A3B-2CB2-0644-86BF-D062AEB6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5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0C63BB-4344-3D42-9714-7142FCDD9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E19BAA-A9AF-E344-94BE-001111697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87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E8997B-7E0D-E04C-BB22-EDC115F8A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010DC-9672-C241-8EE0-B1C907919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85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A4A4DA-D5A7-3B43-8697-C183538B5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36B737-BFD8-2744-A5EC-06BBFCFBD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- Produ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CC9D-F437-7147-AFE3-A8367ADC4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813304"/>
            <a:ext cx="8610600" cy="1798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2A5E5-9F54-CD48-86AF-B477EE57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657123"/>
            <a:ext cx="8255000" cy="488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BEA3A-996D-D84D-8959-56665F910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39" y="585091"/>
            <a:ext cx="3544410" cy="99333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01E6A7A-50C5-924F-8EB2-851D4F48D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REDUCE LAP-HF II Clinical Summary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B2258CC-209B-3B45-A1D5-B0646E296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42A7824-9999-4FCB-A7C0-39123526D0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necklace, basketball, game&#10;&#10;Description automatically generated">
            <a:extLst>
              <a:ext uri="{FF2B5EF4-FFF2-40B4-BE49-F238E27FC236}">
                <a16:creationId xmlns:a16="http://schemas.microsoft.com/office/drawing/2014/main" id="{3FF8B3A2-08E5-7848-B14C-F00F161B7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184" y="3552231"/>
            <a:ext cx="3451816" cy="31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77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8B0755-F55E-FA4D-8F93-18379CF8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BA36FE-28F4-4642-A4BC-E21060FAB11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227E9B-B6BF-DD4A-BFEA-373EB0891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81F552-CDA8-C645-B5B4-7323D6BBF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31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857CA4-33DC-6949-9BD1-41850EF78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C63AF0-6F16-4D41-A70E-0375F80A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00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2272"/>
            <a:ext cx="54260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6184"/>
            <a:ext cx="5426075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2272"/>
            <a:ext cx="54546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6184"/>
            <a:ext cx="5454650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91324E-50A0-BF49-A98C-B10B2F3AC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A32F72-4EC1-5947-8130-E13FD7600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88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0E1A5-3BF2-ED40-A422-0B6BA26FA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C22880-1DC6-B749-BA3A-FF4BD9DA6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13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96EF8E-B6A4-6A42-B15B-72F737021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73F8DC-0971-F14F-B0E3-0F02BD80F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09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0C313-4755-FA46-9FE6-7A23E6FD62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24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0C313-4755-FA46-9FE6-7A23E6FD62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94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0774"/>
            <a:ext cx="10972800" cy="4525963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3pPr>
              <a:buClr>
                <a:srgbClr val="FF000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13352" y="64638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B16FC3-643F-F04C-9555-00B37901F3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9147"/>
            <a:ext cx="12192000" cy="0"/>
          </a:xfrm>
          <a:prstGeom prst="line">
            <a:avLst/>
          </a:prstGeom>
          <a:ln w="38100">
            <a:solidFill>
              <a:srgbClr val="0055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45315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97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497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Ligh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BEA3A-996D-D84D-8959-56665F910B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242" y="2562896"/>
            <a:ext cx="4942805" cy="138524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364F12B-C5EA-D84C-91EE-4F1CDCDCA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468BEFD-0845-2C4B-8BF5-5185B825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7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- Product Glo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CC9D-F437-7147-AFE3-A8367ADC4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813304"/>
            <a:ext cx="8724900" cy="1798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2A5E5-9F54-CD48-86AF-B477EE57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657123"/>
            <a:ext cx="8255000" cy="48804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BEA3A-996D-D84D-8959-56665F910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39" y="585091"/>
            <a:ext cx="3544410" cy="99333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E8B550E-2B4D-D045-A1BD-41E6AFDC5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REDUCE LAP-HF II Clinical Summary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F1032D3-113B-7A46-912D-8C91BEB8C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42A7824-9999-4FCB-A7C0-39123526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6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BCC8D1-0D72-CB40-9B72-20EEEE694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F04EF8-EC82-0848-9BB4-104EA3C03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4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A751-61AB-1C45-B7E2-6916CC96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745D45-5138-B74A-BD5E-830CE231C44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D9A527-018B-F348-A151-C013E35F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9C4393-7888-4F4F-A577-11012B8F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04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03215C-D01A-7847-946D-C72BB618C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CC72A7-3D4B-4046-91DF-91B2539E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50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1335"/>
            <a:ext cx="54260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5247"/>
            <a:ext cx="5426075" cy="3713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1335"/>
            <a:ext cx="54546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5247"/>
            <a:ext cx="5454650" cy="3713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BC5C37-CABD-1543-8DAE-636E8056E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8121A3B-2CB2-0644-86BF-D062AEB6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52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0C63BB-4344-3D42-9714-7142FCDD9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E19BAA-A9AF-E344-94BE-001111697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95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E8997B-7E0D-E04C-BB22-EDC115F8A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010DC-9672-C241-8EE0-B1C907919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5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A4A4DA-D5A7-3B43-8697-C183538B5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36B737-BFD8-2744-A5EC-06BBFCFBD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17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8B0755-F55E-FA4D-8F93-18379CF8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BA36FE-28F4-4642-A4BC-E21060FAB11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227E9B-B6BF-DD4A-BFEA-373EB0891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81F552-CDA8-C645-B5B4-7323D6BBF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8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857CA4-33DC-6949-9BD1-41850EF78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C63AF0-6F16-4D41-A70E-0375F80A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38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2272"/>
            <a:ext cx="54260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6184"/>
            <a:ext cx="5426075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2272"/>
            <a:ext cx="54546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6184"/>
            <a:ext cx="5454650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91324E-50A0-BF49-A98C-B10B2F3AC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A32F72-4EC1-5947-8130-E13FD7600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CC9D-F437-7147-AFE3-A8367ADC4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813304"/>
            <a:ext cx="8877300" cy="1798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2A5E5-9F54-CD48-86AF-B477EE57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657123"/>
            <a:ext cx="8255000" cy="488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5DE385-6526-2644-B285-40A322FEA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REDUCE LAP-HF II Clinical Summary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41D2A2A-C037-A542-A389-5239D702D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42A7824-9999-4FCB-A7C0-39123526D0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AA0BC-6749-174F-B2F9-92C6B02EF3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711" y="6208298"/>
            <a:ext cx="1927833" cy="5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318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0E1A5-3BF2-ED40-A422-0B6BA26FA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C22880-1DC6-B749-BA3A-FF4BD9DA6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90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96EF8E-B6A4-6A42-B15B-72F737021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73F8DC-0971-F14F-B0E3-0F02BD80F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93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CC9D-F437-7147-AFE3-A8367ADC4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813304"/>
            <a:ext cx="8877300" cy="1798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2A5E5-9F54-CD48-86AF-B477EE57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657123"/>
            <a:ext cx="8255000" cy="488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5DE385-6526-2644-B285-40A322FEA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41D2A2A-C037-A542-A389-5239D702D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AA0BC-6749-174F-B2F9-92C6B02EF3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711" y="6208298"/>
            <a:ext cx="1927833" cy="5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21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BCC8D1-0D72-CB40-9B72-20EEEE694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F04EF8-EC82-0848-9BB4-104EA3C03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42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A751-61AB-1C45-B7E2-6916CC96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745D45-5138-B74A-BD5E-830CE231C44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D9A527-018B-F348-A151-C013E35F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9C4393-7888-4F4F-A577-11012B8F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362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03215C-D01A-7847-946D-C72BB618C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CC72A7-3D4B-4046-91DF-91B2539E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79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1335"/>
            <a:ext cx="54260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5247"/>
            <a:ext cx="5426075" cy="3713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1335"/>
            <a:ext cx="54546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5247"/>
            <a:ext cx="5454650" cy="3713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BC5C37-CABD-1543-8DAE-636E8056E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8121A3B-2CB2-0644-86BF-D062AEB6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834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0C63BB-4344-3D42-9714-7142FCDD9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E19BAA-A9AF-E344-94BE-001111697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12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E8997B-7E0D-E04C-BB22-EDC115F8A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010DC-9672-C241-8EE0-B1C907919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610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A4A4DA-D5A7-3B43-8697-C183538B5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36B737-BFD8-2744-A5EC-06BBFCFBD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1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CC9D-F437-7147-AFE3-A8367ADC4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813304"/>
            <a:ext cx="8572500" cy="1798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2A5E5-9F54-CD48-86AF-B477EE57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657123"/>
            <a:ext cx="8255000" cy="488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F019CA2-08BB-D440-AA1B-F969BD07B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REDUCE LAP-HF II Clinical Summary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A706D8-B01A-8243-BBBC-FEB010B38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42A7824-9999-4FCB-A7C0-39123526D0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9283D-786B-6E46-8DC3-7860BDC2CE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711" y="6208298"/>
            <a:ext cx="1927833" cy="5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495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8B0755-F55E-FA4D-8F93-18379CF8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BA36FE-28F4-4642-A4BC-E21060FAB11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227E9B-B6BF-DD4A-BFEA-373EB0891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81F552-CDA8-C645-B5B4-7323D6BBF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36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857CA4-33DC-6949-9BD1-41850EF78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C63AF0-6F16-4D41-A70E-0375F80A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70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2272"/>
            <a:ext cx="54260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6184"/>
            <a:ext cx="5426075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2272"/>
            <a:ext cx="54546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6184"/>
            <a:ext cx="5454650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91324E-50A0-BF49-A98C-B10B2F3AC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A32F72-4EC1-5947-8130-E13FD7600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6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0E1A5-3BF2-ED40-A422-0B6BA26FA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C22880-1DC6-B749-BA3A-FF4BD9DA6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97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96EF8E-B6A4-6A42-B15B-72F737021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73F8DC-0971-F14F-B0E3-0F02BD80F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64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0C313-4755-FA46-9FE6-7A23E6FD62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480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0C313-4755-FA46-9FE6-7A23E6FD62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80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0774"/>
            <a:ext cx="10972800" cy="4525963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3pPr>
              <a:buClr>
                <a:srgbClr val="FF000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13352" y="64638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B16FC3-643F-F04C-9555-00B37901F3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9147"/>
            <a:ext cx="12192000" cy="0"/>
          </a:xfrm>
          <a:prstGeom prst="line">
            <a:avLst/>
          </a:prstGeom>
          <a:ln w="38100">
            <a:solidFill>
              <a:srgbClr val="0055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45315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351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944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Ligh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BEA3A-996D-D84D-8959-56665F910B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242" y="2562896"/>
            <a:ext cx="4942805" cy="138524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364F12B-C5EA-D84C-91EE-4F1CDCDCA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468BEFD-0845-2C4B-8BF5-5185B825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7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CC9D-F437-7147-AFE3-A8367ADC4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813304"/>
            <a:ext cx="8572500" cy="1798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2A5E5-9F54-CD48-86AF-B477EE57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657123"/>
            <a:ext cx="8255000" cy="488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5DE385-6526-2644-B285-40A322FEA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41D2A2A-C037-A542-A389-5239D702D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42A7824-9999-4FCB-A7C0-39123526D0E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086AD7-CCE4-6C45-96AF-A2A400B88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705" y="6208298"/>
            <a:ext cx="1927840" cy="5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463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32E39-2DD7-6341-87B9-9AB98FE3669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REDUCE LAP-HF II Clinical Summary</a:t>
            </a:r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1554"/>
            <a:ext cx="11430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652618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33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33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33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8094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BCC8D1-0D72-CB40-9B72-20EEEE694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F04EF8-EC82-0848-9BB4-104EA3C03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51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A751-61AB-1C45-B7E2-6916CC96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745D45-5138-B74A-BD5E-830CE231C44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D9A527-018B-F348-A151-C013E35F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9C4393-7888-4F4F-A577-11012B8F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478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03215C-D01A-7847-946D-C72BB618C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CC72A7-3D4B-4046-91DF-91B2539E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70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1335"/>
            <a:ext cx="54260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5247"/>
            <a:ext cx="5426075" cy="3713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1335"/>
            <a:ext cx="54546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5247"/>
            <a:ext cx="5454650" cy="3713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BC5C37-CABD-1543-8DAE-636E8056E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8121A3B-2CB2-0644-86BF-D062AEB6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217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0C63BB-4344-3D42-9714-7142FCDD9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E19BAA-A9AF-E344-94BE-001111697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695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E8997B-7E0D-E04C-BB22-EDC115F8A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010DC-9672-C241-8EE0-B1C907919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500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A4A4DA-D5A7-3B43-8697-C183538B5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36B737-BFD8-2744-A5EC-06BBFCFBD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4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8B0755-F55E-FA4D-8F93-18379CF8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BA36FE-28F4-4642-A4BC-E21060FAB11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227E9B-B6BF-DD4A-BFEA-373EB0891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81F552-CDA8-C645-B5B4-7323D6BBF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746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857CA4-33DC-6949-9BD1-41850EF78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C63AF0-6F16-4D41-A70E-0375F80A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9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Ligh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BEA3A-996D-D84D-8959-56665F910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242" y="2562896"/>
            <a:ext cx="4942805" cy="138524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364F12B-C5EA-D84C-91EE-4F1CDCDCA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REDUCE LAP-HF II Clinical Summary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468BEFD-0845-2C4B-8BF5-5185B825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42A7824-9999-4FCB-A7C0-39123526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25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2272"/>
            <a:ext cx="54260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6184"/>
            <a:ext cx="5426075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2272"/>
            <a:ext cx="54546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6184"/>
            <a:ext cx="5454650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91324E-50A0-BF49-A98C-B10B2F3AC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A32F72-4EC1-5947-8130-E13FD7600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683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0E1A5-3BF2-ED40-A422-0B6BA26FA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C22880-1DC6-B749-BA3A-FF4BD9DA6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00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96EF8E-B6A4-6A42-B15B-72F737021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73F8DC-0971-F14F-B0E3-0F02BD80F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426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REDUCE LAP-HF II Clinical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0C313-4755-FA46-9FE6-7A23E6FD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46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REDUCE LAP-HF II Clinical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40C313-4755-FA46-9FE6-7A23E6FD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7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0774"/>
            <a:ext cx="10972800" cy="4525963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3pPr>
              <a:buClr>
                <a:srgbClr val="FF000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13352" y="64638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B16FC3-643F-F04C-9555-00B37901F3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9147"/>
            <a:ext cx="12192000" cy="0"/>
          </a:xfrm>
          <a:prstGeom prst="line">
            <a:avLst/>
          </a:prstGeom>
          <a:ln w="38100">
            <a:solidFill>
              <a:srgbClr val="0055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45315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758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361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A751-61AB-1C45-B7E2-6916CC96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745D45-5138-B74A-BD5E-830CE231C44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D9A527-018B-F348-A151-C013E35F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9C4393-7888-4F4F-A577-11012B8F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16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BCC8D1-0D72-CB40-9B72-20EEEE694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F04EF8-EC82-0848-9BB4-104EA3C03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37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A751-61AB-1C45-B7E2-6916CC96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745D45-5138-B74A-BD5E-830CE231C44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D9A527-018B-F348-A151-C013E35F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9C4393-7888-4F4F-A577-11012B8F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BEA3A-996D-D84D-8959-56665F910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242" y="2564364"/>
            <a:ext cx="4942805" cy="138230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51DCB-2DDA-FA4C-876D-09ABE6C9F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132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83D0E0-C93A-9844-9AEC-58AB462BE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636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42A7824-9999-4FCB-A7C0-39123526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83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03215C-D01A-7847-946D-C72BB618C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CC72A7-3D4B-4046-91DF-91B2539E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400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1335"/>
            <a:ext cx="54260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5247"/>
            <a:ext cx="5426075" cy="371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1335"/>
            <a:ext cx="54546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5247"/>
            <a:ext cx="5454650" cy="371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BC5C37-CABD-1543-8DAE-636E8056E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8121A3B-2CB2-0644-86BF-D062AEB6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786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0C63BB-4344-3D42-9714-7142FCDD9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E19BAA-A9AF-E344-94BE-001111697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465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E8997B-7E0D-E04C-BB22-EDC115F8A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010DC-9672-C241-8EE0-B1C907919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550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3E11-4761-0544-A4A6-38B8E3AE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39"/>
            <a:ext cx="11043292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A4A4DA-D5A7-3B43-8697-C183538B5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36B737-BFD8-2744-A5EC-06BBFCFBD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126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29F6-6546-1D4D-9AA8-599F9EAE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6" y="1504708"/>
            <a:ext cx="11043293" cy="450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8B0755-F55E-FA4D-8F93-18379CF8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 wrap="none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BA36FE-28F4-4642-A4BC-E21060FAB11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 wrap="none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227E9B-B6BF-DD4A-BFEA-373EB0891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81F552-CDA8-C645-B5B4-7323D6BBF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422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BBF4-4755-2E43-81C8-9F1432963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1901"/>
            <a:ext cx="544830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AC3B-2553-0A42-945D-545D234C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1"/>
            <a:ext cx="5454650" cy="476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9CC8C-B769-7044-A242-41589ECB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857CA4-33DC-6949-9BD1-41850EF78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C63AF0-6F16-4D41-A70E-0375F80A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720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9B3A-EF67-1A4F-B632-9FBDF462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72272"/>
            <a:ext cx="54260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DB6-E495-CE42-A41E-89099C72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96184"/>
            <a:ext cx="5426075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CA6CA-7425-5243-ACA5-DFDFFF23D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2272"/>
            <a:ext cx="54546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8943A-5440-8042-B03C-4BB432F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6184"/>
            <a:ext cx="5454650" cy="3713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22EFD-2008-5A44-8C8C-D8E20579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91324E-50A0-BF49-A98C-B10B2F3AC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A32F72-4EC1-5947-8130-E13FD7600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06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83E42B-B43A-2341-AE9A-E299364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93539"/>
            <a:ext cx="11043293" cy="5787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0E1A5-3BF2-ED40-A422-0B6BA26FA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C22880-1DC6-B749-BA3A-FF4BD9DA6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32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96EF8E-B6A4-6A42-B15B-72F737021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73F8DC-0971-F14F-B0E3-0F02BD80F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8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4.jp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4.jp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4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1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EA59B10-2B3C-7F46-B44C-408FC55B6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REDUCE LAP-HF II Clinical Summary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FCD7B32-941E-5043-96AA-E3AD47699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42A7824-9999-4FCB-A7C0-39123526D0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3D681AF-DA9B-D84E-A265-59F6F95C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36974"/>
            <a:ext cx="11043293" cy="60714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F39DC24-E20E-354B-B96A-8EF9C806D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57" y="1210962"/>
            <a:ext cx="11043292" cy="479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9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860">
          <p15:clr>
            <a:srgbClr val="F26B43"/>
          </p15:clr>
        </p15:guide>
        <p15:guide id="5" pos="952">
          <p15:clr>
            <a:srgbClr val="F26B43"/>
          </p15:clr>
        </p15:guide>
        <p15:guide id="6" pos="1444">
          <p15:clr>
            <a:srgbClr val="F26B43"/>
          </p15:clr>
        </p15:guide>
        <p15:guide id="7" pos="1536">
          <p15:clr>
            <a:srgbClr val="F26B43"/>
          </p15:clr>
        </p15:guide>
        <p15:guide id="8" pos="2034">
          <p15:clr>
            <a:srgbClr val="F26B43"/>
          </p15:clr>
        </p15:guide>
        <p15:guide id="9" pos="2126">
          <p15:clr>
            <a:srgbClr val="F26B43"/>
          </p15:clr>
        </p15:guide>
        <p15:guide id="10" pos="2622">
          <p15:clr>
            <a:srgbClr val="F26B43"/>
          </p15:clr>
        </p15:guide>
        <p15:guide id="11" pos="2714">
          <p15:clr>
            <a:srgbClr val="F26B43"/>
          </p15:clr>
        </p15:guide>
        <p15:guide id="12" pos="3205">
          <p15:clr>
            <a:srgbClr val="F26B43"/>
          </p15:clr>
        </p15:guide>
        <p15:guide id="13" pos="3299">
          <p15:clr>
            <a:srgbClr val="F26B43"/>
          </p15:clr>
        </p15:guide>
        <p15:guide id="14" pos="3796">
          <p15:clr>
            <a:srgbClr val="F26B43"/>
          </p15:clr>
        </p15:guide>
        <p15:guide id="15" pos="3888">
          <p15:clr>
            <a:srgbClr val="F26B43"/>
          </p15:clr>
        </p15:guide>
        <p15:guide id="16" pos="4384">
          <p15:clr>
            <a:srgbClr val="F26B43"/>
          </p15:clr>
        </p15:guide>
        <p15:guide id="17" pos="4478">
          <p15:clr>
            <a:srgbClr val="F26B43"/>
          </p15:clr>
        </p15:guide>
        <p15:guide id="18" pos="4972">
          <p15:clr>
            <a:srgbClr val="F26B43"/>
          </p15:clr>
        </p15:guide>
        <p15:guide id="19" pos="5064">
          <p15:clr>
            <a:srgbClr val="F26B43"/>
          </p15:clr>
        </p15:guide>
        <p15:guide id="20" pos="5560">
          <p15:clr>
            <a:srgbClr val="F26B43"/>
          </p15:clr>
        </p15:guide>
        <p15:guide id="21" pos="5652">
          <p15:clr>
            <a:srgbClr val="F26B43"/>
          </p15:clr>
        </p15:guide>
        <p15:guide id="22" pos="6150">
          <p15:clr>
            <a:srgbClr val="F26B43"/>
          </p15:clr>
        </p15:guide>
        <p15:guide id="23" pos="6242">
          <p15:clr>
            <a:srgbClr val="F26B43"/>
          </p15:clr>
        </p15:guide>
        <p15:guide id="24" pos="6734">
          <p15:clr>
            <a:srgbClr val="F26B43"/>
          </p15:clr>
        </p15:guide>
        <p15:guide id="25" pos="6825">
          <p15:clr>
            <a:srgbClr val="F26B43"/>
          </p15:clr>
        </p15:guide>
        <p15:guide id="26" pos="7324">
          <p15:clr>
            <a:srgbClr val="F26B43"/>
          </p15:clr>
        </p15:guide>
        <p15:guide id="27" orient="horz" pos="360">
          <p15:clr>
            <a:srgbClr val="F26B43"/>
          </p15:clr>
        </p15:guide>
        <p15:guide id="28" orient="horz" pos="39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BDE8A-CF3E-A444-B70A-D2C668A1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36974"/>
            <a:ext cx="11043293" cy="60714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852E-E64D-334C-B169-353F4A967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57" y="1210962"/>
            <a:ext cx="11043292" cy="479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FE7F62-F07A-E14F-B3B6-A1B4342A7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9C89D9-E90B-B541-B9AA-F761AF159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094DE-5C38-7641-B0A8-F3854A95012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93" y="6313503"/>
            <a:ext cx="1927833" cy="5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860">
          <p15:clr>
            <a:srgbClr val="F26B43"/>
          </p15:clr>
        </p15:guide>
        <p15:guide id="5" pos="952">
          <p15:clr>
            <a:srgbClr val="F26B43"/>
          </p15:clr>
        </p15:guide>
        <p15:guide id="6" pos="1444">
          <p15:clr>
            <a:srgbClr val="F26B43"/>
          </p15:clr>
        </p15:guide>
        <p15:guide id="7" pos="1536">
          <p15:clr>
            <a:srgbClr val="F26B43"/>
          </p15:clr>
        </p15:guide>
        <p15:guide id="8" pos="2034">
          <p15:clr>
            <a:srgbClr val="F26B43"/>
          </p15:clr>
        </p15:guide>
        <p15:guide id="9" pos="2126">
          <p15:clr>
            <a:srgbClr val="F26B43"/>
          </p15:clr>
        </p15:guide>
        <p15:guide id="10" pos="2616">
          <p15:clr>
            <a:srgbClr val="F26B43"/>
          </p15:clr>
        </p15:guide>
        <p15:guide id="11" pos="2714">
          <p15:clr>
            <a:srgbClr val="F26B43"/>
          </p15:clr>
        </p15:guide>
        <p15:guide id="12" pos="3205">
          <p15:clr>
            <a:srgbClr val="F26B43"/>
          </p15:clr>
        </p15:guide>
        <p15:guide id="13" pos="3299">
          <p15:clr>
            <a:srgbClr val="F26B43"/>
          </p15:clr>
        </p15:guide>
        <p15:guide id="14" pos="3796">
          <p15:clr>
            <a:srgbClr val="F26B43"/>
          </p15:clr>
        </p15:guide>
        <p15:guide id="15" pos="3888">
          <p15:clr>
            <a:srgbClr val="F26B43"/>
          </p15:clr>
        </p15:guide>
        <p15:guide id="16" pos="4384">
          <p15:clr>
            <a:srgbClr val="F26B43"/>
          </p15:clr>
        </p15:guide>
        <p15:guide id="17" pos="4478">
          <p15:clr>
            <a:srgbClr val="F26B43"/>
          </p15:clr>
        </p15:guide>
        <p15:guide id="18" pos="4972">
          <p15:clr>
            <a:srgbClr val="F26B43"/>
          </p15:clr>
        </p15:guide>
        <p15:guide id="19" pos="5064">
          <p15:clr>
            <a:srgbClr val="F26B43"/>
          </p15:clr>
        </p15:guide>
        <p15:guide id="20" pos="5560">
          <p15:clr>
            <a:srgbClr val="F26B43"/>
          </p15:clr>
        </p15:guide>
        <p15:guide id="21" pos="5652">
          <p15:clr>
            <a:srgbClr val="F26B43"/>
          </p15:clr>
        </p15:guide>
        <p15:guide id="22" pos="6150">
          <p15:clr>
            <a:srgbClr val="F26B43"/>
          </p15:clr>
        </p15:guide>
        <p15:guide id="23" pos="6242">
          <p15:clr>
            <a:srgbClr val="F26B43"/>
          </p15:clr>
        </p15:guide>
        <p15:guide id="24" pos="6734">
          <p15:clr>
            <a:srgbClr val="F26B43"/>
          </p15:clr>
        </p15:guide>
        <p15:guide id="25" pos="6825">
          <p15:clr>
            <a:srgbClr val="F26B43"/>
          </p15:clr>
        </p15:guide>
        <p15:guide id="26" pos="7324">
          <p15:clr>
            <a:srgbClr val="F26B43"/>
          </p15:clr>
        </p15:guide>
        <p15:guide id="27" orient="horz" pos="360">
          <p15:clr>
            <a:srgbClr val="F26B43"/>
          </p15:clr>
        </p15:guide>
        <p15:guide id="28" orient="horz" pos="39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BDE8A-CF3E-A444-B70A-D2C668A1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36974"/>
            <a:ext cx="11043293" cy="60714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852E-E64D-334C-B169-353F4A967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57" y="1210962"/>
            <a:ext cx="11043292" cy="479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FE7F62-F07A-E14F-B3B6-A1B4342A7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9C89D9-E90B-B541-B9AA-F761AF159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094DE-5C38-7641-B0A8-F3854A95012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93" y="6313503"/>
            <a:ext cx="1927833" cy="5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860">
          <p15:clr>
            <a:srgbClr val="F26B43"/>
          </p15:clr>
        </p15:guide>
        <p15:guide id="5" pos="952">
          <p15:clr>
            <a:srgbClr val="F26B43"/>
          </p15:clr>
        </p15:guide>
        <p15:guide id="6" pos="1444">
          <p15:clr>
            <a:srgbClr val="F26B43"/>
          </p15:clr>
        </p15:guide>
        <p15:guide id="7" pos="1536">
          <p15:clr>
            <a:srgbClr val="F26B43"/>
          </p15:clr>
        </p15:guide>
        <p15:guide id="8" pos="2034">
          <p15:clr>
            <a:srgbClr val="F26B43"/>
          </p15:clr>
        </p15:guide>
        <p15:guide id="9" pos="2126">
          <p15:clr>
            <a:srgbClr val="F26B43"/>
          </p15:clr>
        </p15:guide>
        <p15:guide id="10" pos="2616">
          <p15:clr>
            <a:srgbClr val="F26B43"/>
          </p15:clr>
        </p15:guide>
        <p15:guide id="11" pos="2714">
          <p15:clr>
            <a:srgbClr val="F26B43"/>
          </p15:clr>
        </p15:guide>
        <p15:guide id="12" pos="3205">
          <p15:clr>
            <a:srgbClr val="F26B43"/>
          </p15:clr>
        </p15:guide>
        <p15:guide id="13" pos="3299">
          <p15:clr>
            <a:srgbClr val="F26B43"/>
          </p15:clr>
        </p15:guide>
        <p15:guide id="14" pos="3796">
          <p15:clr>
            <a:srgbClr val="F26B43"/>
          </p15:clr>
        </p15:guide>
        <p15:guide id="15" pos="3888">
          <p15:clr>
            <a:srgbClr val="F26B43"/>
          </p15:clr>
        </p15:guide>
        <p15:guide id="16" pos="4384">
          <p15:clr>
            <a:srgbClr val="F26B43"/>
          </p15:clr>
        </p15:guide>
        <p15:guide id="17" pos="4478">
          <p15:clr>
            <a:srgbClr val="F26B43"/>
          </p15:clr>
        </p15:guide>
        <p15:guide id="18" pos="4972">
          <p15:clr>
            <a:srgbClr val="F26B43"/>
          </p15:clr>
        </p15:guide>
        <p15:guide id="19" pos="5064">
          <p15:clr>
            <a:srgbClr val="F26B43"/>
          </p15:clr>
        </p15:guide>
        <p15:guide id="20" pos="5560">
          <p15:clr>
            <a:srgbClr val="F26B43"/>
          </p15:clr>
        </p15:guide>
        <p15:guide id="21" pos="5652">
          <p15:clr>
            <a:srgbClr val="F26B43"/>
          </p15:clr>
        </p15:guide>
        <p15:guide id="22" pos="6150">
          <p15:clr>
            <a:srgbClr val="F26B43"/>
          </p15:clr>
        </p15:guide>
        <p15:guide id="23" pos="6242">
          <p15:clr>
            <a:srgbClr val="F26B43"/>
          </p15:clr>
        </p15:guide>
        <p15:guide id="24" pos="6734">
          <p15:clr>
            <a:srgbClr val="F26B43"/>
          </p15:clr>
        </p15:guide>
        <p15:guide id="25" pos="6825">
          <p15:clr>
            <a:srgbClr val="F26B43"/>
          </p15:clr>
        </p15:guide>
        <p15:guide id="26" pos="7324">
          <p15:clr>
            <a:srgbClr val="F26B43"/>
          </p15:clr>
        </p15:guide>
        <p15:guide id="27" orient="horz" pos="360">
          <p15:clr>
            <a:srgbClr val="F26B43"/>
          </p15:clr>
        </p15:guide>
        <p15:guide id="28" orient="horz" pos="39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BDE8A-CF3E-A444-B70A-D2C668A1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36974"/>
            <a:ext cx="11043293" cy="60714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852E-E64D-334C-B169-353F4A967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57" y="1210962"/>
            <a:ext cx="11043292" cy="479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FE7F62-F07A-E14F-B3B6-A1B4342A7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9C89D9-E90B-B541-B9AA-F761AF159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094DE-5C38-7641-B0A8-F3854A95012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93" y="6313503"/>
            <a:ext cx="1927833" cy="5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7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860">
          <p15:clr>
            <a:srgbClr val="F26B43"/>
          </p15:clr>
        </p15:guide>
        <p15:guide id="5" pos="952">
          <p15:clr>
            <a:srgbClr val="F26B43"/>
          </p15:clr>
        </p15:guide>
        <p15:guide id="6" pos="1444">
          <p15:clr>
            <a:srgbClr val="F26B43"/>
          </p15:clr>
        </p15:guide>
        <p15:guide id="7" pos="1536">
          <p15:clr>
            <a:srgbClr val="F26B43"/>
          </p15:clr>
        </p15:guide>
        <p15:guide id="8" pos="2034">
          <p15:clr>
            <a:srgbClr val="F26B43"/>
          </p15:clr>
        </p15:guide>
        <p15:guide id="9" pos="2126">
          <p15:clr>
            <a:srgbClr val="F26B43"/>
          </p15:clr>
        </p15:guide>
        <p15:guide id="10" pos="2616">
          <p15:clr>
            <a:srgbClr val="F26B43"/>
          </p15:clr>
        </p15:guide>
        <p15:guide id="11" pos="2714">
          <p15:clr>
            <a:srgbClr val="F26B43"/>
          </p15:clr>
        </p15:guide>
        <p15:guide id="12" pos="3205">
          <p15:clr>
            <a:srgbClr val="F26B43"/>
          </p15:clr>
        </p15:guide>
        <p15:guide id="13" pos="3299">
          <p15:clr>
            <a:srgbClr val="F26B43"/>
          </p15:clr>
        </p15:guide>
        <p15:guide id="14" pos="3796">
          <p15:clr>
            <a:srgbClr val="F26B43"/>
          </p15:clr>
        </p15:guide>
        <p15:guide id="15" pos="3888">
          <p15:clr>
            <a:srgbClr val="F26B43"/>
          </p15:clr>
        </p15:guide>
        <p15:guide id="16" pos="4384">
          <p15:clr>
            <a:srgbClr val="F26B43"/>
          </p15:clr>
        </p15:guide>
        <p15:guide id="17" pos="4478">
          <p15:clr>
            <a:srgbClr val="F26B43"/>
          </p15:clr>
        </p15:guide>
        <p15:guide id="18" pos="4972">
          <p15:clr>
            <a:srgbClr val="F26B43"/>
          </p15:clr>
        </p15:guide>
        <p15:guide id="19" pos="5064">
          <p15:clr>
            <a:srgbClr val="F26B43"/>
          </p15:clr>
        </p15:guide>
        <p15:guide id="20" pos="5560">
          <p15:clr>
            <a:srgbClr val="F26B43"/>
          </p15:clr>
        </p15:guide>
        <p15:guide id="21" pos="5652">
          <p15:clr>
            <a:srgbClr val="F26B43"/>
          </p15:clr>
        </p15:guide>
        <p15:guide id="22" pos="6150">
          <p15:clr>
            <a:srgbClr val="F26B43"/>
          </p15:clr>
        </p15:guide>
        <p15:guide id="23" pos="6242">
          <p15:clr>
            <a:srgbClr val="F26B43"/>
          </p15:clr>
        </p15:guide>
        <p15:guide id="24" pos="6734">
          <p15:clr>
            <a:srgbClr val="F26B43"/>
          </p15:clr>
        </p15:guide>
        <p15:guide id="25" pos="6825">
          <p15:clr>
            <a:srgbClr val="F26B43"/>
          </p15:clr>
        </p15:guide>
        <p15:guide id="26" pos="7324">
          <p15:clr>
            <a:srgbClr val="F26B43"/>
          </p15:clr>
        </p15:guide>
        <p15:guide id="27" orient="horz" pos="360">
          <p15:clr>
            <a:srgbClr val="F26B43"/>
          </p15:clr>
        </p15:guide>
        <p15:guide id="28" orient="horz" pos="396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BDE8A-CF3E-A444-B70A-D2C668A1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36974"/>
            <a:ext cx="11043293" cy="60714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852E-E64D-334C-B169-353F4A967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57" y="1210962"/>
            <a:ext cx="11043292" cy="479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FE7F62-F07A-E14F-B3B6-A1B4342A7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9C89D9-E90B-B541-B9AA-F761AF159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094DE-5C38-7641-B0A8-F3854A95012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93" y="6313503"/>
            <a:ext cx="1927833" cy="5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7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860">
          <p15:clr>
            <a:srgbClr val="F26B43"/>
          </p15:clr>
        </p15:guide>
        <p15:guide id="5" pos="952">
          <p15:clr>
            <a:srgbClr val="F26B43"/>
          </p15:clr>
        </p15:guide>
        <p15:guide id="6" pos="1444">
          <p15:clr>
            <a:srgbClr val="F26B43"/>
          </p15:clr>
        </p15:guide>
        <p15:guide id="7" pos="1536">
          <p15:clr>
            <a:srgbClr val="F26B43"/>
          </p15:clr>
        </p15:guide>
        <p15:guide id="8" pos="2034">
          <p15:clr>
            <a:srgbClr val="F26B43"/>
          </p15:clr>
        </p15:guide>
        <p15:guide id="9" pos="2126">
          <p15:clr>
            <a:srgbClr val="F26B43"/>
          </p15:clr>
        </p15:guide>
        <p15:guide id="10" pos="2616">
          <p15:clr>
            <a:srgbClr val="F26B43"/>
          </p15:clr>
        </p15:guide>
        <p15:guide id="11" pos="2714">
          <p15:clr>
            <a:srgbClr val="F26B43"/>
          </p15:clr>
        </p15:guide>
        <p15:guide id="12" pos="3205">
          <p15:clr>
            <a:srgbClr val="F26B43"/>
          </p15:clr>
        </p15:guide>
        <p15:guide id="13" pos="3299">
          <p15:clr>
            <a:srgbClr val="F26B43"/>
          </p15:clr>
        </p15:guide>
        <p15:guide id="14" pos="3796">
          <p15:clr>
            <a:srgbClr val="F26B43"/>
          </p15:clr>
        </p15:guide>
        <p15:guide id="15" pos="3888">
          <p15:clr>
            <a:srgbClr val="F26B43"/>
          </p15:clr>
        </p15:guide>
        <p15:guide id="16" pos="4384">
          <p15:clr>
            <a:srgbClr val="F26B43"/>
          </p15:clr>
        </p15:guide>
        <p15:guide id="17" pos="4478">
          <p15:clr>
            <a:srgbClr val="F26B43"/>
          </p15:clr>
        </p15:guide>
        <p15:guide id="18" pos="4972">
          <p15:clr>
            <a:srgbClr val="F26B43"/>
          </p15:clr>
        </p15:guide>
        <p15:guide id="19" pos="5064">
          <p15:clr>
            <a:srgbClr val="F26B43"/>
          </p15:clr>
        </p15:guide>
        <p15:guide id="20" pos="5560">
          <p15:clr>
            <a:srgbClr val="F26B43"/>
          </p15:clr>
        </p15:guide>
        <p15:guide id="21" pos="5652">
          <p15:clr>
            <a:srgbClr val="F26B43"/>
          </p15:clr>
        </p15:guide>
        <p15:guide id="22" pos="6150">
          <p15:clr>
            <a:srgbClr val="F26B43"/>
          </p15:clr>
        </p15:guide>
        <p15:guide id="23" pos="6242">
          <p15:clr>
            <a:srgbClr val="F26B43"/>
          </p15:clr>
        </p15:guide>
        <p15:guide id="24" pos="6734">
          <p15:clr>
            <a:srgbClr val="F26B43"/>
          </p15:clr>
        </p15:guide>
        <p15:guide id="25" pos="6825">
          <p15:clr>
            <a:srgbClr val="F26B43"/>
          </p15:clr>
        </p15:guide>
        <p15:guide id="26" pos="7324">
          <p15:clr>
            <a:srgbClr val="F26B43"/>
          </p15:clr>
        </p15:guide>
        <p15:guide id="27" orient="horz" pos="360">
          <p15:clr>
            <a:srgbClr val="F26B43"/>
          </p15:clr>
        </p15:guide>
        <p15:guide id="28" orient="horz" pos="396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BDE8A-CF3E-A444-B70A-D2C668A1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36974"/>
            <a:ext cx="11043293" cy="60714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852E-E64D-334C-B169-353F4A967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57" y="1210962"/>
            <a:ext cx="11043292" cy="479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FE7F62-F07A-E14F-B3B6-A1B4342A7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9C89D9-E90B-B541-B9AA-F761AF159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094DE-5C38-7641-B0A8-F3854A95012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93" y="6313503"/>
            <a:ext cx="1927833" cy="5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6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860">
          <p15:clr>
            <a:srgbClr val="F26B43"/>
          </p15:clr>
        </p15:guide>
        <p15:guide id="5" pos="952">
          <p15:clr>
            <a:srgbClr val="F26B43"/>
          </p15:clr>
        </p15:guide>
        <p15:guide id="6" pos="1444">
          <p15:clr>
            <a:srgbClr val="F26B43"/>
          </p15:clr>
        </p15:guide>
        <p15:guide id="7" pos="1536">
          <p15:clr>
            <a:srgbClr val="F26B43"/>
          </p15:clr>
        </p15:guide>
        <p15:guide id="8" pos="2034">
          <p15:clr>
            <a:srgbClr val="F26B43"/>
          </p15:clr>
        </p15:guide>
        <p15:guide id="9" pos="2126">
          <p15:clr>
            <a:srgbClr val="F26B43"/>
          </p15:clr>
        </p15:guide>
        <p15:guide id="10" pos="2616">
          <p15:clr>
            <a:srgbClr val="F26B43"/>
          </p15:clr>
        </p15:guide>
        <p15:guide id="11" pos="2714">
          <p15:clr>
            <a:srgbClr val="F26B43"/>
          </p15:clr>
        </p15:guide>
        <p15:guide id="12" pos="3205">
          <p15:clr>
            <a:srgbClr val="F26B43"/>
          </p15:clr>
        </p15:guide>
        <p15:guide id="13" pos="3299">
          <p15:clr>
            <a:srgbClr val="F26B43"/>
          </p15:clr>
        </p15:guide>
        <p15:guide id="14" pos="3796">
          <p15:clr>
            <a:srgbClr val="F26B43"/>
          </p15:clr>
        </p15:guide>
        <p15:guide id="15" pos="3888">
          <p15:clr>
            <a:srgbClr val="F26B43"/>
          </p15:clr>
        </p15:guide>
        <p15:guide id="16" pos="4384">
          <p15:clr>
            <a:srgbClr val="F26B43"/>
          </p15:clr>
        </p15:guide>
        <p15:guide id="17" pos="4478">
          <p15:clr>
            <a:srgbClr val="F26B43"/>
          </p15:clr>
        </p15:guide>
        <p15:guide id="18" pos="4972">
          <p15:clr>
            <a:srgbClr val="F26B43"/>
          </p15:clr>
        </p15:guide>
        <p15:guide id="19" pos="5064">
          <p15:clr>
            <a:srgbClr val="F26B43"/>
          </p15:clr>
        </p15:guide>
        <p15:guide id="20" pos="5560">
          <p15:clr>
            <a:srgbClr val="F26B43"/>
          </p15:clr>
        </p15:guide>
        <p15:guide id="21" pos="5652">
          <p15:clr>
            <a:srgbClr val="F26B43"/>
          </p15:clr>
        </p15:guide>
        <p15:guide id="22" pos="6150">
          <p15:clr>
            <a:srgbClr val="F26B43"/>
          </p15:clr>
        </p15:guide>
        <p15:guide id="23" pos="6242">
          <p15:clr>
            <a:srgbClr val="F26B43"/>
          </p15:clr>
        </p15:guide>
        <p15:guide id="24" pos="6734">
          <p15:clr>
            <a:srgbClr val="F26B43"/>
          </p15:clr>
        </p15:guide>
        <p15:guide id="25" pos="6825">
          <p15:clr>
            <a:srgbClr val="F26B43"/>
          </p15:clr>
        </p15:guide>
        <p15:guide id="26" pos="7324">
          <p15:clr>
            <a:srgbClr val="F26B43"/>
          </p15:clr>
        </p15:guide>
        <p15:guide id="27" orient="horz" pos="360">
          <p15:clr>
            <a:srgbClr val="F26B43"/>
          </p15:clr>
        </p15:guide>
        <p15:guide id="28" orient="horz" pos="396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BDE8A-CF3E-A444-B70A-D2C668A1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36974"/>
            <a:ext cx="11043293" cy="60714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852E-E64D-334C-B169-353F4A967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57" y="1210962"/>
            <a:ext cx="11043292" cy="479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FE7F62-F07A-E14F-B3B6-A1B4342A7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9C89D9-E90B-B541-B9AA-F761AF159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094DE-5C38-7641-B0A8-F3854A9501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93" y="6313503"/>
            <a:ext cx="1927833" cy="5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860">
          <p15:clr>
            <a:srgbClr val="F26B43"/>
          </p15:clr>
        </p15:guide>
        <p15:guide id="5" pos="952">
          <p15:clr>
            <a:srgbClr val="F26B43"/>
          </p15:clr>
        </p15:guide>
        <p15:guide id="6" pos="1444">
          <p15:clr>
            <a:srgbClr val="F26B43"/>
          </p15:clr>
        </p15:guide>
        <p15:guide id="7" pos="1536">
          <p15:clr>
            <a:srgbClr val="F26B43"/>
          </p15:clr>
        </p15:guide>
        <p15:guide id="8" pos="2034">
          <p15:clr>
            <a:srgbClr val="F26B43"/>
          </p15:clr>
        </p15:guide>
        <p15:guide id="9" pos="2126">
          <p15:clr>
            <a:srgbClr val="F26B43"/>
          </p15:clr>
        </p15:guide>
        <p15:guide id="10" pos="2616">
          <p15:clr>
            <a:srgbClr val="F26B43"/>
          </p15:clr>
        </p15:guide>
        <p15:guide id="11" pos="2714">
          <p15:clr>
            <a:srgbClr val="F26B43"/>
          </p15:clr>
        </p15:guide>
        <p15:guide id="12" pos="3205">
          <p15:clr>
            <a:srgbClr val="F26B43"/>
          </p15:clr>
        </p15:guide>
        <p15:guide id="13" pos="3299">
          <p15:clr>
            <a:srgbClr val="F26B43"/>
          </p15:clr>
        </p15:guide>
        <p15:guide id="14" pos="3796">
          <p15:clr>
            <a:srgbClr val="F26B43"/>
          </p15:clr>
        </p15:guide>
        <p15:guide id="15" pos="3888">
          <p15:clr>
            <a:srgbClr val="F26B43"/>
          </p15:clr>
        </p15:guide>
        <p15:guide id="16" pos="4384">
          <p15:clr>
            <a:srgbClr val="F26B43"/>
          </p15:clr>
        </p15:guide>
        <p15:guide id="17" pos="4478">
          <p15:clr>
            <a:srgbClr val="F26B43"/>
          </p15:clr>
        </p15:guide>
        <p15:guide id="18" pos="4972">
          <p15:clr>
            <a:srgbClr val="F26B43"/>
          </p15:clr>
        </p15:guide>
        <p15:guide id="19" pos="5064">
          <p15:clr>
            <a:srgbClr val="F26B43"/>
          </p15:clr>
        </p15:guide>
        <p15:guide id="20" pos="5560">
          <p15:clr>
            <a:srgbClr val="F26B43"/>
          </p15:clr>
        </p15:guide>
        <p15:guide id="21" pos="5652">
          <p15:clr>
            <a:srgbClr val="F26B43"/>
          </p15:clr>
        </p15:guide>
        <p15:guide id="22" pos="6150">
          <p15:clr>
            <a:srgbClr val="F26B43"/>
          </p15:clr>
        </p15:guide>
        <p15:guide id="23" pos="6242">
          <p15:clr>
            <a:srgbClr val="F26B43"/>
          </p15:clr>
        </p15:guide>
        <p15:guide id="24" pos="6734">
          <p15:clr>
            <a:srgbClr val="F26B43"/>
          </p15:clr>
        </p15:guide>
        <p15:guide id="25" pos="6825">
          <p15:clr>
            <a:srgbClr val="F26B43"/>
          </p15:clr>
        </p15:guide>
        <p15:guide id="26" pos="7324">
          <p15:clr>
            <a:srgbClr val="F26B43"/>
          </p15:clr>
        </p15:guide>
        <p15:guide id="27" orient="horz" pos="360">
          <p15:clr>
            <a:srgbClr val="F26B43"/>
          </p15:clr>
        </p15:guide>
        <p15:guide id="28" orient="horz" pos="396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BDE8A-CF3E-A444-B70A-D2C668A1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336974"/>
            <a:ext cx="11043293" cy="60714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852E-E64D-334C-B169-353F4A967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57" y="1210962"/>
            <a:ext cx="11043292" cy="479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FE7F62-F07A-E14F-B3B6-A1B4342A7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kern="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9C89D9-E90B-B541-B9AA-F761AF159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99563B3-69AC-0C4C-A68E-7D70D3F29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094DE-5C38-7641-B0A8-F3854A95012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93" y="6313503"/>
            <a:ext cx="1927833" cy="5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3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860">
          <p15:clr>
            <a:srgbClr val="F26B43"/>
          </p15:clr>
        </p15:guide>
        <p15:guide id="5" pos="952">
          <p15:clr>
            <a:srgbClr val="F26B43"/>
          </p15:clr>
        </p15:guide>
        <p15:guide id="6" pos="1444">
          <p15:clr>
            <a:srgbClr val="F26B43"/>
          </p15:clr>
        </p15:guide>
        <p15:guide id="7" pos="1536">
          <p15:clr>
            <a:srgbClr val="F26B43"/>
          </p15:clr>
        </p15:guide>
        <p15:guide id="8" pos="2034">
          <p15:clr>
            <a:srgbClr val="F26B43"/>
          </p15:clr>
        </p15:guide>
        <p15:guide id="9" pos="2126">
          <p15:clr>
            <a:srgbClr val="F26B43"/>
          </p15:clr>
        </p15:guide>
        <p15:guide id="10" pos="2616">
          <p15:clr>
            <a:srgbClr val="F26B43"/>
          </p15:clr>
        </p15:guide>
        <p15:guide id="11" pos="2714">
          <p15:clr>
            <a:srgbClr val="F26B43"/>
          </p15:clr>
        </p15:guide>
        <p15:guide id="12" pos="3205">
          <p15:clr>
            <a:srgbClr val="F26B43"/>
          </p15:clr>
        </p15:guide>
        <p15:guide id="13" pos="3299">
          <p15:clr>
            <a:srgbClr val="F26B43"/>
          </p15:clr>
        </p15:guide>
        <p15:guide id="14" pos="3796">
          <p15:clr>
            <a:srgbClr val="F26B43"/>
          </p15:clr>
        </p15:guide>
        <p15:guide id="15" pos="3888">
          <p15:clr>
            <a:srgbClr val="F26B43"/>
          </p15:clr>
        </p15:guide>
        <p15:guide id="16" pos="4384">
          <p15:clr>
            <a:srgbClr val="F26B43"/>
          </p15:clr>
        </p15:guide>
        <p15:guide id="17" pos="4478">
          <p15:clr>
            <a:srgbClr val="F26B43"/>
          </p15:clr>
        </p15:guide>
        <p15:guide id="18" pos="4972">
          <p15:clr>
            <a:srgbClr val="F26B43"/>
          </p15:clr>
        </p15:guide>
        <p15:guide id="19" pos="5064">
          <p15:clr>
            <a:srgbClr val="F26B43"/>
          </p15:clr>
        </p15:guide>
        <p15:guide id="20" pos="5560">
          <p15:clr>
            <a:srgbClr val="F26B43"/>
          </p15:clr>
        </p15:guide>
        <p15:guide id="21" pos="5652">
          <p15:clr>
            <a:srgbClr val="F26B43"/>
          </p15:clr>
        </p15:guide>
        <p15:guide id="22" pos="6150">
          <p15:clr>
            <a:srgbClr val="F26B43"/>
          </p15:clr>
        </p15:guide>
        <p15:guide id="23" pos="6242">
          <p15:clr>
            <a:srgbClr val="F26B43"/>
          </p15:clr>
        </p15:guide>
        <p15:guide id="24" pos="6734">
          <p15:clr>
            <a:srgbClr val="F26B43"/>
          </p15:clr>
        </p15:guide>
        <p15:guide id="25" pos="6825">
          <p15:clr>
            <a:srgbClr val="F26B43"/>
          </p15:clr>
        </p15:guide>
        <p15:guide id="26" pos="7324">
          <p15:clr>
            <a:srgbClr val="F26B43"/>
          </p15:clr>
        </p15:guide>
        <p15:guide id="27" orient="horz" pos="360">
          <p15:clr>
            <a:srgbClr val="F26B43"/>
          </p15:clr>
        </p15:guide>
        <p15:guide id="28" orient="horz" pos="39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5" Type="http://schemas.openxmlformats.org/officeDocument/2006/relationships/chart" Target="../charts/char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982-3470-9D88-83AC-E6851B51A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REDUCE LAP-HF II Trial: </a:t>
            </a:r>
            <a:br>
              <a:rPr lang="en-US" dirty="0"/>
            </a:br>
            <a:r>
              <a:rPr lang="en-US" dirty="0"/>
              <a:t>results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05F3E-F0A8-154A-EF2E-9682827591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Strong Clinical Evidence Supporting Atrial Shunt Therapy in Heart Failure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13C10-6BA6-8AE8-A5E5-C930CF8422EE}"/>
              </a:ext>
            </a:extLst>
          </p:cNvPr>
          <p:cNvSpPr txBox="1"/>
          <p:nvPr/>
        </p:nvSpPr>
        <p:spPr>
          <a:xfrm>
            <a:off x="571500" y="6529102"/>
            <a:ext cx="3495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MKT1015 Rev 01 2022-08</a:t>
            </a:r>
          </a:p>
        </p:txBody>
      </p:sp>
    </p:spTree>
    <p:extLst>
      <p:ext uri="{BB962C8B-B14F-4D97-AF65-F5344CB8AC3E}">
        <p14:creationId xmlns:p14="http://schemas.microsoft.com/office/powerpoint/2010/main" val="172429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>
            <a:extLst>
              <a:ext uri="{FF2B5EF4-FFF2-40B4-BE49-F238E27FC236}">
                <a16:creationId xmlns:a16="http://schemas.microsoft.com/office/drawing/2014/main" id="{60529FD4-5FEF-47A7-A05E-AB0E7951E4F6}"/>
              </a:ext>
            </a:extLst>
          </p:cNvPr>
          <p:cNvSpPr/>
          <p:nvPr/>
        </p:nvSpPr>
        <p:spPr>
          <a:xfrm>
            <a:off x="5919923" y="6143467"/>
            <a:ext cx="61500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</a:rPr>
              <a:t>MKT1015 Rev 01 2022-08</a:t>
            </a:r>
          </a:p>
          <a:p>
            <a:pPr algn="r"/>
            <a:r>
              <a:rPr lang="en-US" sz="1100" dirty="0">
                <a:solidFill>
                  <a:schemeClr val="bg2"/>
                </a:solidFill>
                <a:latin typeface="+mj-lt"/>
              </a:rPr>
              <a:t>Corvia Shunt System® is a registered trademark of Corvia Medical, Inc.</a:t>
            </a:r>
          </a:p>
          <a:p>
            <a:pPr algn="r"/>
            <a:r>
              <a:rPr lang="en-US" sz="1100" dirty="0">
                <a:solidFill>
                  <a:schemeClr val="bg2"/>
                </a:solidFill>
                <a:latin typeface="+mj-lt"/>
              </a:rPr>
              <a:t> © 2022 Corvia Medical, Inc.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692D35-B844-D75C-A038-D5DD4E330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REDUCE LAP-HF II Clinical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4AFD5A-652F-37A1-E757-AE55D5FD0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A7824-9999-4FCB-A7C0-39123526D0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9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92B52ED-885F-41CA-8B5B-EB742EB02077}"/>
              </a:ext>
            </a:extLst>
          </p:cNvPr>
          <p:cNvSpPr/>
          <p:nvPr/>
        </p:nvSpPr>
        <p:spPr>
          <a:xfrm>
            <a:off x="6702662" y="3060174"/>
            <a:ext cx="5052520" cy="848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5A0B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PRIMARY ENDPOINT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Hierarchical composite of cardiovascular mortality or non-fatal, ischemic stroke through 12m, rate of total HF events (first and recurrent) through 24m &amp; time to first HF event, change in KCCQ score between baseline &amp; 12m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A4559ED-0BEC-4C21-B56B-7D9399EA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lap-hf II study design</a:t>
            </a:r>
            <a:r>
              <a:rPr lang="en-US" baseline="30000" dirty="0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4A615D-824A-4E19-9732-B5671779030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phase III, multi-center, double-blind, Sham-controlled trial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E8CC6-BDED-40CF-98B5-DF2819C21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563B3-69AC-0C4C-A68E-7D70D3F2958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F0D2FB-CD07-46DA-82BE-8E7225D6F59E}"/>
              </a:ext>
            </a:extLst>
          </p:cNvPr>
          <p:cNvSpPr txBox="1"/>
          <p:nvPr/>
        </p:nvSpPr>
        <p:spPr>
          <a:xfrm>
            <a:off x="351566" y="6022055"/>
            <a:ext cx="31967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Berry, N et al.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Am Heart J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vol. 226 (2020): 222-231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363B6E-5473-4C4B-87B5-3789A6159759}"/>
              </a:ext>
            </a:extLst>
          </p:cNvPr>
          <p:cNvSpPr>
            <a:spLocks/>
          </p:cNvSpPr>
          <p:nvPr/>
        </p:nvSpPr>
        <p:spPr>
          <a:xfrm>
            <a:off x="684266" y="3140493"/>
            <a:ext cx="2601447" cy="2006746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7CFD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Study Population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 = 626 randomized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97CFD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Symptomatic HF, ongoing GDMT, age ≥40, LVEF ≥40%, preserved RV function, elevated exercise  PCWP (≥25 mm Hg) with left-to-right gradient (≥ 5mmHg)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B75631-F57A-445D-8385-2042A20FFCB2}"/>
              </a:ext>
            </a:extLst>
          </p:cNvPr>
          <p:cNvSpPr>
            <a:spLocks/>
          </p:cNvSpPr>
          <p:nvPr/>
        </p:nvSpPr>
        <p:spPr>
          <a:xfrm>
            <a:off x="3680961" y="4232839"/>
            <a:ext cx="2194560" cy="91440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7CFD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Sham 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N=312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8C7A671-E252-408F-A397-44DA46BDE1B5}"/>
              </a:ext>
            </a:extLst>
          </p:cNvPr>
          <p:cNvSpPr>
            <a:spLocks/>
          </p:cNvSpPr>
          <p:nvPr/>
        </p:nvSpPr>
        <p:spPr>
          <a:xfrm>
            <a:off x="3677195" y="3144462"/>
            <a:ext cx="2194560" cy="91440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7CFD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Atrial Shunt Treatment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N=314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6AB928-C4D8-49BA-98CF-4FAC5E3963D8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3285713" y="4143866"/>
            <a:ext cx="216886" cy="0"/>
          </a:xfrm>
          <a:prstGeom prst="line">
            <a:avLst/>
          </a:prstGeom>
          <a:ln w="19050">
            <a:solidFill>
              <a:srgbClr val="65A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7060C0-213A-4EE6-AAC5-11D033647877}"/>
              </a:ext>
            </a:extLst>
          </p:cNvPr>
          <p:cNvCxnSpPr>
            <a:cxnSpLocks/>
          </p:cNvCxnSpPr>
          <p:nvPr/>
        </p:nvCxnSpPr>
        <p:spPr>
          <a:xfrm>
            <a:off x="3497995" y="3140493"/>
            <a:ext cx="0" cy="2006746"/>
          </a:xfrm>
          <a:prstGeom prst="line">
            <a:avLst/>
          </a:prstGeom>
          <a:ln w="19050">
            <a:solidFill>
              <a:srgbClr val="65A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9EA9E8-7451-447A-8AD2-1B4516A99EA3}"/>
              </a:ext>
            </a:extLst>
          </p:cNvPr>
          <p:cNvCxnSpPr>
            <a:cxnSpLocks/>
          </p:cNvCxnSpPr>
          <p:nvPr/>
        </p:nvCxnSpPr>
        <p:spPr>
          <a:xfrm flipH="1">
            <a:off x="6767979" y="4184438"/>
            <a:ext cx="495288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7E18A03-F5AB-4E58-9499-9E947CF00C6F}"/>
              </a:ext>
            </a:extLst>
          </p:cNvPr>
          <p:cNvSpPr/>
          <p:nvPr/>
        </p:nvSpPr>
        <p:spPr>
          <a:xfrm>
            <a:off x="6702662" y="4272315"/>
            <a:ext cx="5052520" cy="142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5A0B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SECONDARY ENDPOINTS</a:t>
            </a:r>
          </a:p>
          <a:p>
            <a:pPr marL="5873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B6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Composite safety endpoint (MACCRE)</a:t>
            </a:r>
          </a:p>
          <a:p>
            <a:pPr marL="5873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B6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Rate of HF admissions or IV diuresis, through 24m</a:t>
            </a:r>
          </a:p>
          <a:p>
            <a:pPr marL="5873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B6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Change in NYHA Class between baseline &amp; 12m</a:t>
            </a:r>
          </a:p>
          <a:p>
            <a:pPr marL="5873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B6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Change in KCCQ score between baseline &amp; 12m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DC595D-9966-4CAF-90BA-858FE15765CD}"/>
              </a:ext>
            </a:extLst>
          </p:cNvPr>
          <p:cNvSpPr/>
          <p:nvPr/>
        </p:nvSpPr>
        <p:spPr>
          <a:xfrm>
            <a:off x="583557" y="1464999"/>
            <a:ext cx="11049834" cy="7777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5A0B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PURPOSE: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B6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Evaluate the clinical efficacy and safety of the Corvia Atrial Shunt to improve quality of life and reduce HF related symptoms and events in patients with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3B6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HFpEF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B6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3B6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HFmrEF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B6B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335E0012-3528-4240-A466-645932B6309F}"/>
              </a:ext>
            </a:extLst>
          </p:cNvPr>
          <p:cNvSpPr/>
          <p:nvPr/>
        </p:nvSpPr>
        <p:spPr>
          <a:xfrm rot="5400000" flipH="1" flipV="1">
            <a:off x="4769101" y="3843108"/>
            <a:ext cx="3032449" cy="617791"/>
          </a:xfrm>
          <a:prstGeom prst="trapezoid">
            <a:avLst>
              <a:gd name="adj" fmla="val 8390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1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8" name="590F9A98-2262-4EF3-A2DC-8A8B20ED36E3">
            <a:extLst>
              <a:ext uri="{FF2B5EF4-FFF2-40B4-BE49-F238E27FC236}">
                <a16:creationId xmlns:a16="http://schemas.microsoft.com/office/drawing/2014/main" id="{EF68F2B0-4DD2-416E-81D4-202F65B0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479" y="202231"/>
            <a:ext cx="1392382" cy="1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26B5E-FE27-427E-8293-E6A35A299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REDUCE LAP-HF II Clinical Summary</a:t>
            </a:r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75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11A743-07BB-4D0A-B503-A3F5B50C856B}"/>
              </a:ext>
            </a:extLst>
          </p:cNvPr>
          <p:cNvSpPr/>
          <p:nvPr/>
        </p:nvSpPr>
        <p:spPr>
          <a:xfrm>
            <a:off x="6883756" y="1926151"/>
            <a:ext cx="5065403" cy="3963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F01B2A-2BEC-4E04-8AA5-DF896446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393540"/>
            <a:ext cx="11043292" cy="482224"/>
          </a:xfrm>
        </p:spPr>
        <p:txBody>
          <a:bodyPr/>
          <a:lstStyle/>
          <a:p>
            <a:r>
              <a:rPr lang="en-US" dirty="0"/>
              <a:t>Primary 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F1B2F2-C86E-4058-A9B2-B6D047F922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83557" y="785405"/>
            <a:ext cx="11110724" cy="382514"/>
          </a:xfrm>
        </p:spPr>
        <p:txBody>
          <a:bodyPr wrap="square">
            <a:normAutofit/>
          </a:bodyPr>
          <a:lstStyle/>
          <a:p>
            <a:r>
              <a:rPr lang="en-US" sz="1800" dirty="0"/>
              <a:t>large Responder group identified Despite an overall neutral </a:t>
            </a:r>
            <a:r>
              <a:rPr lang="en-US" sz="1800" dirty="0" err="1"/>
              <a:t>triaL</a:t>
            </a:r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A11DAC-7A02-4508-BD8A-6C8D0B20C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17202"/>
              </p:ext>
            </p:extLst>
          </p:nvPr>
        </p:nvGraphicFramePr>
        <p:xfrm>
          <a:off x="610137" y="1886598"/>
          <a:ext cx="6074426" cy="7103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59963">
                  <a:extLst>
                    <a:ext uri="{9D8B030D-6E8A-4147-A177-3AD203B41FA5}">
                      <a16:colId xmlns:a16="http://schemas.microsoft.com/office/drawing/2014/main" val="1911924711"/>
                    </a:ext>
                  </a:extLst>
                </a:gridCol>
                <a:gridCol w="2297403">
                  <a:extLst>
                    <a:ext uri="{9D8B030D-6E8A-4147-A177-3AD203B41FA5}">
                      <a16:colId xmlns:a16="http://schemas.microsoft.com/office/drawing/2014/main" val="307936235"/>
                    </a:ext>
                  </a:extLst>
                </a:gridCol>
                <a:gridCol w="1417060">
                  <a:extLst>
                    <a:ext uri="{9D8B030D-6E8A-4147-A177-3AD203B41FA5}">
                      <a16:colId xmlns:a16="http://schemas.microsoft.com/office/drawing/2014/main" val="635676289"/>
                    </a:ext>
                  </a:extLst>
                </a:gridCol>
              </a:tblGrid>
              <a:tr h="407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dirty="0">
                          <a:effectLst/>
                        </a:rPr>
                        <a:t>Primary Endpoint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2065" marT="0" marB="0" anchor="ctr"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dirty="0">
                          <a:effectLst/>
                        </a:rPr>
                        <a:t>Win Ratio</a:t>
                      </a:r>
                      <a:r>
                        <a:rPr lang="en-US" sz="1500" b="1" baseline="30000" dirty="0">
                          <a:effectLst/>
                        </a:rPr>
                        <a:t>1</a:t>
                      </a:r>
                      <a:r>
                        <a:rPr lang="en-US" sz="1500" b="1" dirty="0">
                          <a:effectLst/>
                        </a:rPr>
                        <a:t> (95% CI)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dirty="0">
                          <a:effectLst/>
                        </a:rPr>
                        <a:t>p-Value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012116"/>
                  </a:ext>
                </a:extLst>
              </a:tr>
              <a:tr h="302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Composite Endpoint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2065" marT="0" marB="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0.98 (0.8, 1.2)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0.85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4468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8FAB18-B5B9-4898-8D5F-730CD1BE1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759017"/>
              </p:ext>
            </p:extLst>
          </p:nvPr>
        </p:nvGraphicFramePr>
        <p:xfrm>
          <a:off x="566842" y="3041513"/>
          <a:ext cx="6074427" cy="309304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04072">
                  <a:extLst>
                    <a:ext uri="{9D8B030D-6E8A-4147-A177-3AD203B41FA5}">
                      <a16:colId xmlns:a16="http://schemas.microsoft.com/office/drawing/2014/main" val="2354192933"/>
                    </a:ext>
                  </a:extLst>
                </a:gridCol>
                <a:gridCol w="1235156">
                  <a:extLst>
                    <a:ext uri="{9D8B030D-6E8A-4147-A177-3AD203B41FA5}">
                      <a16:colId xmlns:a16="http://schemas.microsoft.com/office/drawing/2014/main" val="3432393613"/>
                    </a:ext>
                  </a:extLst>
                </a:gridCol>
                <a:gridCol w="1123901">
                  <a:extLst>
                    <a:ext uri="{9D8B030D-6E8A-4147-A177-3AD203B41FA5}">
                      <a16:colId xmlns:a16="http://schemas.microsoft.com/office/drawing/2014/main" val="3424854258"/>
                    </a:ext>
                  </a:extLst>
                </a:gridCol>
                <a:gridCol w="711298">
                  <a:extLst>
                    <a:ext uri="{9D8B030D-6E8A-4147-A177-3AD203B41FA5}">
                      <a16:colId xmlns:a16="http://schemas.microsoft.com/office/drawing/2014/main" val="3935741736"/>
                    </a:ext>
                  </a:extLst>
                </a:gridCol>
              </a:tblGrid>
              <a:tr h="598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dirty="0">
                          <a:effectLst/>
                        </a:rPr>
                        <a:t>Efficacy Endpoints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2065" marT="0" marB="0" anchor="ctr"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dirty="0">
                          <a:effectLst/>
                        </a:rPr>
                        <a:t>Treatment</a:t>
                      </a:r>
                      <a:br>
                        <a:rPr lang="en-US" sz="1500" b="1" dirty="0">
                          <a:effectLst/>
                        </a:rPr>
                      </a:br>
                      <a:r>
                        <a:rPr lang="en-US" sz="1500" b="1" dirty="0">
                          <a:effectLst/>
                        </a:rPr>
                        <a:t>(</a:t>
                      </a:r>
                      <a:r>
                        <a:rPr lang="en-US" sz="1500" b="0" dirty="0">
                          <a:effectLst/>
                        </a:rPr>
                        <a:t>N = 309)</a:t>
                      </a:r>
                      <a:r>
                        <a:rPr lang="en-US" sz="1500" b="0" baseline="30000" dirty="0">
                          <a:effectLst/>
                        </a:rPr>
                        <a:t>2</a:t>
                      </a:r>
                      <a:endParaRPr lang="en-US" sz="1500" b="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dirty="0">
                          <a:effectLst/>
                        </a:rPr>
                        <a:t>Control</a:t>
                      </a:r>
                      <a:br>
                        <a:rPr lang="en-US" sz="1500" b="1" dirty="0">
                          <a:effectLst/>
                        </a:rPr>
                      </a:br>
                      <a:r>
                        <a:rPr lang="en-US" sz="1500" b="1" dirty="0">
                          <a:effectLst/>
                        </a:rPr>
                        <a:t>(</a:t>
                      </a:r>
                      <a:r>
                        <a:rPr lang="en-US" sz="1500" b="0" dirty="0">
                          <a:effectLst/>
                        </a:rPr>
                        <a:t>N = 312)</a:t>
                      </a:r>
                      <a:endParaRPr lang="en-US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b="1" dirty="0">
                          <a:effectLst/>
                        </a:rPr>
                        <a:t>p-Value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040097"/>
                  </a:ext>
                </a:extLst>
              </a:tr>
              <a:tr h="415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450" b="0" dirty="0">
                          <a:effectLst/>
                        </a:rPr>
                        <a:t>CV death or non-fatal ischemic stroke</a:t>
                      </a:r>
                      <a:endParaRPr lang="en-US" sz="14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effectLst/>
                        </a:rPr>
                        <a:t>1%  (4 events)</a:t>
                      </a:r>
                      <a:endParaRPr lang="en-US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effectLst/>
                        </a:rPr>
                        <a:t>1%  (2 events)</a:t>
                      </a:r>
                      <a:endParaRPr lang="en-US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effectLst/>
                        </a:rPr>
                        <a:t>0.41</a:t>
                      </a:r>
                      <a:endParaRPr lang="en-US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300120"/>
                  </a:ext>
                </a:extLst>
              </a:tr>
              <a:tr h="415804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450" b="0" dirty="0">
                          <a:effectLst/>
                        </a:rPr>
                        <a:t>   Cardiovascular Death</a:t>
                      </a:r>
                      <a:endParaRPr lang="en-US" sz="14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effectLst/>
                        </a:rPr>
                        <a:t>1% (4 events)</a:t>
                      </a:r>
                      <a:endParaRPr lang="en-US" sz="14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effectLst/>
                        </a:rPr>
                        <a:t>1% (2 events)</a:t>
                      </a:r>
                      <a:endParaRPr lang="en-US" sz="14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effectLst/>
                        </a:rPr>
                        <a:t> 0.65</a:t>
                      </a:r>
                      <a:endParaRPr lang="en-US" sz="14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02283"/>
                  </a:ext>
                </a:extLst>
              </a:tr>
              <a:tr h="415804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450" b="0" dirty="0">
                          <a:effectLst/>
                        </a:rPr>
                        <a:t>   Non-fatal Ischemic Stroke</a:t>
                      </a:r>
                      <a:endParaRPr lang="en-US" sz="14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effectLst/>
                        </a:rPr>
                        <a:t>&lt;1% (1 event)</a:t>
                      </a:r>
                      <a:endParaRPr lang="en-US" sz="14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effectLst/>
                        </a:rPr>
                        <a:t>0% (0 events)</a:t>
                      </a:r>
                      <a:endParaRPr lang="en-US" sz="14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effectLst/>
                        </a:rPr>
                        <a:t> 0.32</a:t>
                      </a:r>
                      <a:endParaRPr lang="en-US" sz="14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173292"/>
                  </a:ext>
                </a:extLst>
              </a:tr>
              <a:tr h="415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450" b="0" dirty="0">
                          <a:solidFill>
                            <a:schemeClr val="tx1"/>
                          </a:solidFill>
                          <a:effectLst/>
                        </a:rPr>
                        <a:t>Total HF events per patient-year</a:t>
                      </a:r>
                      <a:endParaRPr lang="en-US" sz="14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effectLst/>
                        </a:rPr>
                        <a:t>  0.28</a:t>
                      </a:r>
                      <a:endParaRPr lang="en-US" sz="14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effectLst/>
                        </a:rPr>
                        <a:t>  0.25</a:t>
                      </a:r>
                      <a:endParaRPr lang="en-US" sz="14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effectLst/>
                        </a:rPr>
                        <a:t> 0.45</a:t>
                      </a:r>
                      <a:endParaRPr lang="en-US" sz="14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939627"/>
                  </a:ext>
                </a:extLst>
              </a:tr>
              <a:tr h="415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450" b="0" dirty="0">
                          <a:effectLst/>
                        </a:rPr>
                        <a:t>Change in KCCQ-OSS </a:t>
                      </a:r>
                      <a:r>
                        <a:rPr lang="en-US" sz="1450" b="0" kern="1200" dirty="0">
                          <a:solidFill>
                            <a:schemeClr val="dk1"/>
                          </a:solidFill>
                          <a:effectLst/>
                        </a:rPr>
                        <a:t>(Mean ± SD)</a:t>
                      </a:r>
                      <a:endParaRPr lang="en-US" sz="14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effectLst/>
                        </a:rPr>
                        <a:t>11.5±22</a:t>
                      </a:r>
                      <a:endParaRPr lang="en-US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effectLst/>
                        </a:rPr>
                        <a:t>10.5±21</a:t>
                      </a:r>
                      <a:endParaRPr lang="en-US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effectLst/>
                        </a:rPr>
                        <a:t> 0.73</a:t>
                      </a:r>
                      <a:endParaRPr lang="en-US" sz="14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788135"/>
                  </a:ext>
                </a:extLst>
              </a:tr>
              <a:tr h="415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4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in NYHA Class</a:t>
                      </a:r>
                    </a:p>
                  </a:txBody>
                  <a:tcPr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-0.5 (-1.0, 0.0)</a:t>
                      </a: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0.0 (-1.0, 0.0)</a:t>
                      </a: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</a:t>
                      </a:r>
                    </a:p>
                  </a:txBody>
                  <a:tcPr marL="12065" marR="12065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25366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3DC3CB6-9F14-4238-820D-A148B1CCA6CF}"/>
              </a:ext>
            </a:extLst>
          </p:cNvPr>
          <p:cNvSpPr txBox="1"/>
          <p:nvPr/>
        </p:nvSpPr>
        <p:spPr>
          <a:xfrm>
            <a:off x="496501" y="2580118"/>
            <a:ext cx="6294501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aseline="30000" dirty="0">
                <a:latin typeface="Corbel" panose="020B0503020204020204" pitchFamily="34" charset="0"/>
              </a:rPr>
              <a:t>1</a:t>
            </a:r>
            <a:r>
              <a:rPr lang="en-US" sz="1200" dirty="0">
                <a:latin typeface="Corbel" panose="020B0503020204020204" pitchFamily="34" charset="0"/>
              </a:rPr>
              <a:t>In win ratio calculation, all patients are compared with each other in pairwise manner on values of the components in a hierarchical manner (1 = neutral, &gt;1 = treatment better, &lt;1 = sham better)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DED31DF5-C678-494B-9C6C-B2FB3F8B4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9563B3-69AC-0C4C-A68E-7D70D3F2958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6F1138-180E-472B-AFE7-7C6826155FE1}"/>
              </a:ext>
            </a:extLst>
          </p:cNvPr>
          <p:cNvSpPr txBox="1"/>
          <p:nvPr/>
        </p:nvSpPr>
        <p:spPr>
          <a:xfrm>
            <a:off x="8316654" y="6044154"/>
            <a:ext cx="35205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Shah SJ et al. </a:t>
            </a:r>
            <a:r>
              <a:rPr lang="da-DK" sz="1100" b="0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Lancet</a:t>
            </a:r>
            <a:r>
              <a:rPr lang="da-DK" sz="1100" dirty="0">
                <a:solidFill>
                  <a:srgbClr val="000000"/>
                </a:solidFill>
                <a:latin typeface="Corbel" panose="020B0503020204020204" pitchFamily="34" charset="0"/>
              </a:rPr>
              <a:t>, </a:t>
            </a:r>
            <a:r>
              <a:rPr lang="en-US" sz="1100" dirty="0">
                <a:solidFill>
                  <a:srgbClr val="000000"/>
                </a:solidFill>
                <a:latin typeface="Corbel" panose="020B0503020204020204" pitchFamily="34" charset="0"/>
              </a:rPr>
              <a:t>2022 Jan 31;S0140-6736(22)00016-2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71AF9A-E464-496A-B276-4C05FB08E7D9}"/>
              </a:ext>
            </a:extLst>
          </p:cNvPr>
          <p:cNvSpPr txBox="1"/>
          <p:nvPr/>
        </p:nvSpPr>
        <p:spPr>
          <a:xfrm>
            <a:off x="536683" y="1479218"/>
            <a:ext cx="3847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</a:rPr>
              <a:t>Primary Outcome</a:t>
            </a:r>
          </a:p>
        </p:txBody>
      </p:sp>
      <p:pic>
        <p:nvPicPr>
          <p:cNvPr id="39" name="590F9A98-2262-4EF3-A2DC-8A8B20ED36E3">
            <a:extLst>
              <a:ext uri="{FF2B5EF4-FFF2-40B4-BE49-F238E27FC236}">
                <a16:creationId xmlns:a16="http://schemas.microsoft.com/office/drawing/2014/main" id="{CCD2B888-97AD-4D81-B8DB-1A99A524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479" y="202231"/>
            <a:ext cx="1392382" cy="1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F6AE935-E00A-4389-9E37-3BFC55B2B9F1}"/>
              </a:ext>
            </a:extLst>
          </p:cNvPr>
          <p:cNvSpPr/>
          <p:nvPr/>
        </p:nvSpPr>
        <p:spPr>
          <a:xfrm flipV="1">
            <a:off x="7082249" y="3900160"/>
            <a:ext cx="4725994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33" dirty="0" err="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D5853A-C5FB-4EA7-947B-C7B44D3B2FBE}"/>
              </a:ext>
            </a:extLst>
          </p:cNvPr>
          <p:cNvGrpSpPr>
            <a:grpSpLocks noChangeAspect="1"/>
          </p:cNvGrpSpPr>
          <p:nvPr/>
        </p:nvGrpSpPr>
        <p:grpSpPr>
          <a:xfrm>
            <a:off x="7069264" y="2088697"/>
            <a:ext cx="1485047" cy="1691340"/>
            <a:chOff x="9633470" y="1444704"/>
            <a:chExt cx="3657600" cy="4071335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E6436C-4F13-4634-BC6B-82614A361414}"/>
                </a:ext>
              </a:extLst>
            </p:cNvPr>
            <p:cNvSpPr/>
            <p:nvPr/>
          </p:nvSpPr>
          <p:spPr>
            <a:xfrm>
              <a:off x="9633470" y="2214371"/>
              <a:ext cx="3657600" cy="330166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 algn="ctr"/>
              <a:r>
                <a:rPr lang="en-US" sz="1500" b="1" dirty="0">
                  <a:latin typeface="Corbel" panose="020B0503020204020204" pitchFamily="34" charset="0"/>
                </a:rPr>
                <a:t>Responder Population</a:t>
              </a:r>
            </a:p>
            <a:p>
              <a:pPr algn="ctr"/>
              <a:r>
                <a:rPr lang="en-US" sz="1500" dirty="0">
                  <a:latin typeface="Corbel" panose="020B0503020204020204" pitchFamily="34" charset="0"/>
                </a:rPr>
                <a:t>N=313</a:t>
              </a:r>
            </a:p>
          </p:txBody>
        </p:sp>
        <p:sp>
          <p:nvSpPr>
            <p:cNvPr id="38" name="Triangle 8">
              <a:extLst>
                <a:ext uri="{FF2B5EF4-FFF2-40B4-BE49-F238E27FC236}">
                  <a16:creationId xmlns:a16="http://schemas.microsoft.com/office/drawing/2014/main" id="{42EB221F-697B-407A-806D-56BA44C0B3D4}"/>
                </a:ext>
              </a:extLst>
            </p:cNvPr>
            <p:cNvSpPr/>
            <p:nvPr/>
          </p:nvSpPr>
          <p:spPr>
            <a:xfrm>
              <a:off x="9633470" y="1444704"/>
              <a:ext cx="3657594" cy="69267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333" dirty="0" err="1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BDE3F78-5BF6-4C6F-8961-53218DB3A551}"/>
              </a:ext>
            </a:extLst>
          </p:cNvPr>
          <p:cNvGrpSpPr>
            <a:grpSpLocks noChangeAspect="1"/>
          </p:cNvGrpSpPr>
          <p:nvPr/>
        </p:nvGrpSpPr>
        <p:grpSpPr>
          <a:xfrm>
            <a:off x="10309428" y="4058533"/>
            <a:ext cx="1485048" cy="1709493"/>
            <a:chOff x="494849" y="2622796"/>
            <a:chExt cx="3657600" cy="3945456"/>
          </a:xfrm>
          <a:solidFill>
            <a:schemeClr val="accent3"/>
          </a:solidFill>
        </p:grpSpPr>
        <p:sp>
          <p:nvSpPr>
            <p:cNvPr id="41" name="Triangle 10">
              <a:extLst>
                <a:ext uri="{FF2B5EF4-FFF2-40B4-BE49-F238E27FC236}">
                  <a16:creationId xmlns:a16="http://schemas.microsoft.com/office/drawing/2014/main" id="{4658A5BD-EA14-4CF6-9A3D-D204EA666995}"/>
                </a:ext>
              </a:extLst>
            </p:cNvPr>
            <p:cNvSpPr/>
            <p:nvPr/>
          </p:nvSpPr>
          <p:spPr>
            <a:xfrm rot="10800000">
              <a:off x="494849" y="5876469"/>
              <a:ext cx="3657598" cy="691783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333" dirty="0" err="1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980064-C976-4393-AA06-1E4359E5DE5C}"/>
                </a:ext>
              </a:extLst>
            </p:cNvPr>
            <p:cNvSpPr/>
            <p:nvPr/>
          </p:nvSpPr>
          <p:spPr>
            <a:xfrm>
              <a:off x="494849" y="2622796"/>
              <a:ext cx="3657600" cy="316560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 algn="ctr"/>
              <a:r>
                <a:rPr lang="en-US" sz="1500" b="1" dirty="0"/>
                <a:t>Non-Responder Population</a:t>
              </a:r>
            </a:p>
            <a:p>
              <a:pPr algn="ctr"/>
              <a:r>
                <a:rPr lang="en-US" sz="1500" dirty="0"/>
                <a:t>N=313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4413862-55BC-4636-8206-FA301B373703}"/>
              </a:ext>
            </a:extLst>
          </p:cNvPr>
          <p:cNvSpPr/>
          <p:nvPr/>
        </p:nvSpPr>
        <p:spPr>
          <a:xfrm>
            <a:off x="8796843" y="2596917"/>
            <a:ext cx="2997632" cy="781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effectLst/>
                <a:latin typeface="Corbel" panose="020B0503020204020204" pitchFamily="34" charset="0"/>
              </a:rPr>
              <a:t>50% of the study population benefited significantly from atrial shunt therapy</a:t>
            </a:r>
            <a:r>
              <a:rPr lang="en-US" sz="1500" dirty="0">
                <a:solidFill>
                  <a:schemeClr val="tx2"/>
                </a:solidFill>
                <a:latin typeface="Corbel" panose="020B0503020204020204" pitchFamily="34" charset="0"/>
              </a:rPr>
              <a:t>…</a:t>
            </a:r>
            <a:endParaRPr lang="en-US" sz="1500" dirty="0">
              <a:solidFill>
                <a:schemeClr val="tx2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CF296-E6EB-427E-8BE1-0B46A63C7375}"/>
              </a:ext>
            </a:extLst>
          </p:cNvPr>
          <p:cNvSpPr txBox="1"/>
          <p:nvPr/>
        </p:nvSpPr>
        <p:spPr>
          <a:xfrm>
            <a:off x="8950675" y="3759497"/>
            <a:ext cx="115847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NEUTRAL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C97-1BA4-413B-B571-D38C2E003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F4130C-0B40-44DB-BADE-BFD8FC0758E9}"/>
              </a:ext>
            </a:extLst>
          </p:cNvPr>
          <p:cNvSpPr/>
          <p:nvPr/>
        </p:nvSpPr>
        <p:spPr>
          <a:xfrm>
            <a:off x="7367947" y="4607172"/>
            <a:ext cx="2345181" cy="507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effectLst/>
                <a:latin typeface="Corbel" panose="020B0503020204020204" pitchFamily="34" charset="0"/>
              </a:rPr>
              <a:t>…..while non-responders negatively impacted the overall result.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7B223B-CD1F-4243-8E36-F5DF1BBB9CE8}"/>
              </a:ext>
            </a:extLst>
          </p:cNvPr>
          <p:cNvSpPr txBox="1"/>
          <p:nvPr/>
        </p:nvSpPr>
        <p:spPr>
          <a:xfrm>
            <a:off x="496501" y="6086243"/>
            <a:ext cx="71158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30000" dirty="0">
                <a:latin typeface="Corbel" panose="020B0503020204020204" pitchFamily="34" charset="0"/>
              </a:rPr>
              <a:t>2</a:t>
            </a:r>
            <a:r>
              <a:rPr lang="en-US" sz="1100" b="0" i="0" u="none" strike="noStrike" baseline="0" dirty="0">
                <a:latin typeface="Corbel" panose="020B0503020204020204" pitchFamily="34" charset="0"/>
              </a:rPr>
              <a:t>Modified intention-to-treat population (excludes 5 patients who did not receive shunt device in active treatment arm)</a:t>
            </a:r>
            <a:endParaRPr lang="en-US" sz="11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3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ECD08398-A511-4C63-ADBF-C2D74CF124EC}"/>
              </a:ext>
            </a:extLst>
          </p:cNvPr>
          <p:cNvSpPr/>
          <p:nvPr/>
        </p:nvSpPr>
        <p:spPr>
          <a:xfrm>
            <a:off x="2958458" y="1392265"/>
            <a:ext cx="5600012" cy="763627"/>
          </a:xfrm>
          <a:prstGeom prst="rightArrow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86F4B-0B3A-4E28-9D9D-4B22216A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Primary Endpoint in responder group</a:t>
            </a:r>
            <a:endParaRPr lang="en-US" cap="none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C208B-6880-4F8E-A500-08C9B246C46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62436"/>
          </a:xfrm>
        </p:spPr>
        <p:txBody>
          <a:bodyPr>
            <a:normAutofit/>
          </a:bodyPr>
          <a:lstStyle/>
          <a:p>
            <a:r>
              <a:rPr lang="en-US" sz="1800" dirty="0"/>
              <a:t>Patients with Normal exercise PVR and no pacemaker derive significant HF and QoL benefit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62863-28B3-4A91-A2C4-19B0015DC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563B3-69AC-0C4C-A68E-7D70D3F2958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321BBBB-7B42-4FF9-AC98-8AB6BE7DEB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509" y="2735451"/>
          <a:ext cx="10677296" cy="32821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13015">
                  <a:extLst>
                    <a:ext uri="{9D8B030D-6E8A-4147-A177-3AD203B41FA5}">
                      <a16:colId xmlns:a16="http://schemas.microsoft.com/office/drawing/2014/main" val="2723945944"/>
                    </a:ext>
                  </a:extLst>
                </a:gridCol>
                <a:gridCol w="3807351">
                  <a:extLst>
                    <a:ext uri="{9D8B030D-6E8A-4147-A177-3AD203B41FA5}">
                      <a16:colId xmlns:a16="http://schemas.microsoft.com/office/drawing/2014/main" val="2240736355"/>
                    </a:ext>
                  </a:extLst>
                </a:gridCol>
                <a:gridCol w="1766219">
                  <a:extLst>
                    <a:ext uri="{9D8B030D-6E8A-4147-A177-3AD203B41FA5}">
                      <a16:colId xmlns:a16="http://schemas.microsoft.com/office/drawing/2014/main" val="2795970306"/>
                    </a:ext>
                  </a:extLst>
                </a:gridCol>
                <a:gridCol w="1705033">
                  <a:extLst>
                    <a:ext uri="{9D8B030D-6E8A-4147-A177-3AD203B41FA5}">
                      <a16:colId xmlns:a16="http://schemas.microsoft.com/office/drawing/2014/main" val="686253119"/>
                    </a:ext>
                  </a:extLst>
                </a:gridCol>
                <a:gridCol w="800363">
                  <a:extLst>
                    <a:ext uri="{9D8B030D-6E8A-4147-A177-3AD203B41FA5}">
                      <a16:colId xmlns:a16="http://schemas.microsoft.com/office/drawing/2014/main" val="1580573186"/>
                    </a:ext>
                  </a:extLst>
                </a:gridCol>
                <a:gridCol w="885315">
                  <a:extLst>
                    <a:ext uri="{9D8B030D-6E8A-4147-A177-3AD203B41FA5}">
                      <a16:colId xmlns:a16="http://schemas.microsoft.com/office/drawing/2014/main" val="4006821424"/>
                    </a:ext>
                  </a:extLst>
                </a:gridCol>
              </a:tblGrid>
              <a:tr h="574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Subgroup</a:t>
                      </a:r>
                      <a:endParaRPr lang="en-US" sz="1600" b="1" i="0" u="none" strike="noStrike" dirty="0">
                        <a:solidFill>
                          <a:srgbClr val="163A68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Variable</a:t>
                      </a:r>
                      <a:endParaRPr lang="en-US" sz="1600" b="1" i="0" u="none" strike="noStrike" dirty="0">
                        <a:solidFill>
                          <a:srgbClr val="163A68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Treatment</a:t>
                      </a:r>
                    </a:p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(N=161)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Sham Control</a:t>
                      </a:r>
                    </a:p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(N=152)</a:t>
                      </a:r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Win Ratio</a:t>
                      </a:r>
                      <a:endParaRPr lang="en-US" sz="1600" b="1" i="0" u="none" strike="noStrike" dirty="0">
                        <a:solidFill>
                          <a:srgbClr val="163A68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P-Value</a:t>
                      </a:r>
                      <a:endParaRPr lang="en-US" sz="1600" b="1" i="0" u="none" strike="noStrike" dirty="0">
                        <a:solidFill>
                          <a:srgbClr val="163A68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46931"/>
                  </a:ext>
                </a:extLst>
              </a:tr>
              <a:tr h="675758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Peak PVR &lt; 1.74, no pacemaker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Composite Endpoint (KCCQ Threshold=5)</a:t>
                      </a:r>
                      <a:endParaRPr lang="en-US" sz="1600" b="0" i="0" u="none" strike="noStrike" dirty="0">
                        <a:solidFill>
                          <a:srgbClr val="163A68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1.5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0.004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93666123"/>
                  </a:ext>
                </a:extLst>
              </a:tr>
              <a:tr h="675758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CV death or non-fatal ischemic stroke</a:t>
                      </a:r>
                      <a:endParaRPr lang="en-US" sz="1600" b="0" i="0" u="none" strike="noStrike" dirty="0">
                        <a:solidFill>
                          <a:srgbClr val="163A68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1.24% (2 events)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0% (0 events)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1923996337"/>
                  </a:ext>
                </a:extLst>
              </a:tr>
              <a:tr h="675758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Total HF events per 100 patient-years</a:t>
                      </a:r>
                      <a:endParaRPr lang="en-US" sz="1600" b="0" i="0" u="none" strike="noStrike" dirty="0">
                        <a:solidFill>
                          <a:srgbClr val="163A68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22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0.034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336965747"/>
                  </a:ext>
                </a:extLst>
              </a:tr>
              <a:tr h="675758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Change in KCCQ-OSS [Mean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</a:rPr>
                        <a:t> ±  SD] (N)</a:t>
                      </a:r>
                      <a:endParaRPr lang="en-US" sz="1600" b="0" i="0" u="none" strike="noStrike" dirty="0">
                        <a:solidFill>
                          <a:srgbClr val="163A68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15.5 </a:t>
                      </a:r>
                      <a:r>
                        <a:rPr lang="en-US" sz="1600" b="1" dirty="0">
                          <a:effectLst/>
                        </a:rPr>
                        <a:t>± 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22.2 (153)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10.0 </a:t>
                      </a:r>
                      <a:r>
                        <a:rPr lang="en-US" sz="1600" b="1" dirty="0">
                          <a:effectLst/>
                        </a:rPr>
                        <a:t>±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 20.6 (141)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0.027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743889383"/>
                  </a:ext>
                </a:extLst>
              </a:tr>
            </a:tbl>
          </a:graphicData>
        </a:graphic>
      </p:graphicFrame>
      <p:pic>
        <p:nvPicPr>
          <p:cNvPr id="7" name="590F9A98-2262-4EF3-A2DC-8A8B20ED36E3">
            <a:extLst>
              <a:ext uri="{FF2B5EF4-FFF2-40B4-BE49-F238E27FC236}">
                <a16:creationId xmlns:a16="http://schemas.microsoft.com/office/drawing/2014/main" id="{DA062078-D67B-4468-AE0D-285A759F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479" y="202231"/>
            <a:ext cx="1392382" cy="1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7338A56-085C-4236-92F5-FE212A960415}"/>
              </a:ext>
            </a:extLst>
          </p:cNvPr>
          <p:cNvSpPr txBox="1"/>
          <p:nvPr/>
        </p:nvSpPr>
        <p:spPr>
          <a:xfrm>
            <a:off x="8468357" y="2051671"/>
            <a:ext cx="2005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tx2"/>
                </a:solidFill>
              </a:rPr>
              <a:t>RESPONDER GROUP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schemeClr val="tx2"/>
                </a:solidFill>
              </a:rPr>
              <a:t>(N = 313)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976B82-6EC2-4993-84D2-44F549005404}"/>
              </a:ext>
            </a:extLst>
          </p:cNvPr>
          <p:cNvSpPr txBox="1"/>
          <p:nvPr/>
        </p:nvSpPr>
        <p:spPr>
          <a:xfrm>
            <a:off x="1673418" y="2051671"/>
            <a:ext cx="1854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400" b="1" dirty="0">
                <a:solidFill>
                  <a:schemeClr val="tx2"/>
                </a:solidFill>
              </a:rPr>
              <a:t>OVERALL COHORT </a:t>
            </a:r>
            <a:r>
              <a:rPr lang="en-US" sz="1400" dirty="0">
                <a:solidFill>
                  <a:schemeClr val="tx2"/>
                </a:solidFill>
              </a:rPr>
              <a:t>(N=626)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AC1B7B-FE04-4B6D-91A2-4ABC594219D7}"/>
              </a:ext>
            </a:extLst>
          </p:cNvPr>
          <p:cNvSpPr txBox="1"/>
          <p:nvPr/>
        </p:nvSpPr>
        <p:spPr>
          <a:xfrm>
            <a:off x="3947167" y="1639586"/>
            <a:ext cx="4209517" cy="268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chemeClr val="tx2"/>
                </a:solidFill>
              </a:rPr>
              <a:t>Exclude </a:t>
            </a:r>
            <a:r>
              <a:rPr lang="en-US" sz="1400" dirty="0" err="1">
                <a:solidFill>
                  <a:schemeClr val="tx2"/>
                </a:solidFill>
              </a:rPr>
              <a:t>high</a:t>
            </a:r>
            <a:r>
              <a:rPr lang="en-US" sz="1400" baseline="-25000" dirty="0" err="1">
                <a:solidFill>
                  <a:schemeClr val="tx2"/>
                </a:solidFill>
              </a:rPr>
              <a:t>ex</a:t>
            </a:r>
            <a:r>
              <a:rPr lang="en-US" sz="1400" dirty="0">
                <a:solidFill>
                  <a:schemeClr val="tx2"/>
                </a:solidFill>
              </a:rPr>
              <a:t> PVR and pacemaker (50% of patients)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F724E-AA19-4CF9-BC58-A34AB39C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REDUCE LAP-HF II Clinical Summary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321FD7-2B47-40E2-94FD-2EC3B222AE0E}"/>
              </a:ext>
            </a:extLst>
          </p:cNvPr>
          <p:cNvGrpSpPr/>
          <p:nvPr/>
        </p:nvGrpSpPr>
        <p:grpSpPr>
          <a:xfrm>
            <a:off x="1367436" y="1402435"/>
            <a:ext cx="2430861" cy="588474"/>
            <a:chOff x="1367436" y="1395362"/>
            <a:chExt cx="2430861" cy="743289"/>
          </a:xfrm>
        </p:grpSpPr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54BF3A09-8A86-47AC-92E0-49281B835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0" r="8292" b="8497"/>
            <a:stretch/>
          </p:blipFill>
          <p:spPr>
            <a:xfrm flipH="1">
              <a:off x="1818882" y="1395362"/>
              <a:ext cx="367484" cy="743289"/>
            </a:xfrm>
            <a:prstGeom prst="rect">
              <a:avLst/>
            </a:prstGeom>
          </p:spPr>
        </p:pic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152333D9-8181-4F9F-9441-12AF56E79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1" r="55598" b="8497"/>
            <a:stretch/>
          </p:blipFill>
          <p:spPr>
            <a:xfrm flipH="1">
              <a:off x="3173220" y="1395362"/>
              <a:ext cx="270557" cy="743289"/>
            </a:xfrm>
            <a:prstGeom prst="rect">
              <a:avLst/>
            </a:prstGeom>
          </p:spPr>
        </p:pic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A1D29472-2535-43C6-A7E2-1A914A9F7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0" r="8292" b="8497"/>
            <a:stretch/>
          </p:blipFill>
          <p:spPr>
            <a:xfrm flipH="1">
              <a:off x="1367436" y="1395362"/>
              <a:ext cx="367484" cy="743289"/>
            </a:xfrm>
            <a:prstGeom prst="rect">
              <a:avLst/>
            </a:prstGeom>
          </p:spPr>
        </p:pic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F1B19AE9-410B-4DFE-B224-47A170AF6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0" r="8292" b="8497"/>
            <a:stretch/>
          </p:blipFill>
          <p:spPr>
            <a:xfrm flipH="1">
              <a:off x="2270328" y="1395362"/>
              <a:ext cx="367484" cy="743289"/>
            </a:xfrm>
            <a:prstGeom prst="rect">
              <a:avLst/>
            </a:prstGeom>
          </p:spPr>
        </p:pic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7D111E77-40B0-43D8-AF22-1A56F9B86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0" r="8292" b="8497"/>
            <a:stretch/>
          </p:blipFill>
          <p:spPr>
            <a:xfrm flipH="1">
              <a:off x="2721774" y="1395362"/>
              <a:ext cx="367484" cy="743289"/>
            </a:xfrm>
            <a:prstGeom prst="rect">
              <a:avLst/>
            </a:prstGeom>
          </p:spPr>
        </p:pic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1EDDADAE-11D3-4A12-B051-E7000ED2C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1" r="55598" b="8497"/>
            <a:stretch/>
          </p:blipFill>
          <p:spPr>
            <a:xfrm flipH="1">
              <a:off x="3527740" y="1395362"/>
              <a:ext cx="270557" cy="74328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A623BE9-D02A-4678-B1D6-EEFB571FFE09}"/>
              </a:ext>
            </a:extLst>
          </p:cNvPr>
          <p:cNvGrpSpPr/>
          <p:nvPr/>
        </p:nvGrpSpPr>
        <p:grpSpPr>
          <a:xfrm>
            <a:off x="8762596" y="1402435"/>
            <a:ext cx="1173449" cy="588474"/>
            <a:chOff x="2270328" y="1395362"/>
            <a:chExt cx="1173449" cy="743289"/>
          </a:xfrm>
        </p:grpSpPr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2B298573-FA87-49CB-B03A-AB631E754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1" r="55598" b="8497"/>
            <a:stretch/>
          </p:blipFill>
          <p:spPr>
            <a:xfrm flipH="1">
              <a:off x="3173220" y="1395362"/>
              <a:ext cx="270557" cy="743289"/>
            </a:xfrm>
            <a:prstGeom prst="rect">
              <a:avLst/>
            </a:prstGeom>
          </p:spPr>
        </p:pic>
        <p:pic>
          <p:nvPicPr>
            <p:cNvPr id="51" name="Picture 50" descr="Icon&#10;&#10;Description automatically generated">
              <a:extLst>
                <a:ext uri="{FF2B5EF4-FFF2-40B4-BE49-F238E27FC236}">
                  <a16:creationId xmlns:a16="http://schemas.microsoft.com/office/drawing/2014/main" id="{0B9E2A84-2AA1-4BD0-AAA3-0386F23DC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0" r="8292" b="8497"/>
            <a:stretch/>
          </p:blipFill>
          <p:spPr>
            <a:xfrm flipH="1">
              <a:off x="2270328" y="1395362"/>
              <a:ext cx="367484" cy="743289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4AC898EA-E882-4700-8FA0-612702500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0" r="8292" b="8497"/>
            <a:stretch/>
          </p:blipFill>
          <p:spPr>
            <a:xfrm flipH="1">
              <a:off x="2721774" y="1395362"/>
              <a:ext cx="367484" cy="74328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DB55126-9C42-D660-0740-FAD019473046}"/>
              </a:ext>
            </a:extLst>
          </p:cNvPr>
          <p:cNvSpPr txBox="1"/>
          <p:nvPr/>
        </p:nvSpPr>
        <p:spPr>
          <a:xfrm>
            <a:off x="8557830" y="6055907"/>
            <a:ext cx="35080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latin typeface="Corbel" panose="020B0503020204020204" pitchFamily="34" charset="0"/>
              </a:rPr>
              <a:t>Borlaug, BA et al.</a:t>
            </a:r>
            <a:r>
              <a:rPr lang="en-US" sz="1100" i="1" dirty="0">
                <a:solidFill>
                  <a:srgbClr val="000000"/>
                </a:solidFill>
                <a:latin typeface="Corbel" panose="020B0503020204020204" pitchFamily="34" charset="0"/>
              </a:rPr>
              <a:t> Circulation</a:t>
            </a:r>
            <a:r>
              <a:rPr lang="en-US" sz="1100" dirty="0">
                <a:solidFill>
                  <a:srgbClr val="000000"/>
                </a:solidFill>
                <a:latin typeface="Corbel" panose="020B0503020204020204" pitchFamily="34" charset="0"/>
              </a:rPr>
              <a:t>. </a:t>
            </a:r>
            <a:r>
              <a:rPr lang="en-US" sz="1100" b="0" i="0" dirty="0">
                <a:solidFill>
                  <a:srgbClr val="212121"/>
                </a:solidFill>
                <a:effectLst/>
                <a:latin typeface="Corbel" panose="020B0503020204020204" pitchFamily="34" charset="0"/>
              </a:rPr>
              <a:t>2022;145(21):1592-1604.</a:t>
            </a:r>
            <a:endParaRPr lang="en-US" sz="11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4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127814-F613-4EC8-BAAF-607F0BC4F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243621"/>
              </p:ext>
            </p:extLst>
          </p:nvPr>
        </p:nvGraphicFramePr>
        <p:xfrm>
          <a:off x="497380" y="2126257"/>
          <a:ext cx="4542921" cy="367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2E4FE3-1B94-43D0-A2CD-EF4FC98B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Events in Responder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26567-CEAD-477D-9B0D-1C9D15EC30D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39"/>
            <a:ext cx="11016713" cy="390852"/>
          </a:xfrm>
        </p:spPr>
        <p:txBody>
          <a:bodyPr wrap="square">
            <a:normAutofit/>
          </a:bodyPr>
          <a:lstStyle/>
          <a:p>
            <a:r>
              <a:rPr lang="en-US" sz="1800" dirty="0"/>
              <a:t>Significant reduction in total hf Events for treated patients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A4BF8-1B85-40E0-A624-30F1C1E67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563B3-69AC-0C4C-A68E-7D70D3F2958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8F5C4A-57FC-454B-9997-C8F53CBCD6D0}"/>
              </a:ext>
            </a:extLst>
          </p:cNvPr>
          <p:cNvSpPr txBox="1"/>
          <p:nvPr/>
        </p:nvSpPr>
        <p:spPr>
          <a:xfrm>
            <a:off x="1092495" y="5909677"/>
            <a:ext cx="364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</a:t>
            </a:r>
            <a:r>
              <a:rPr lang="en-US" sz="1200" dirty="0">
                <a:solidFill>
                  <a:srgbClr val="173B68"/>
                </a:solidFill>
                <a:latin typeface="Corbel" panose="020B0503020204020204"/>
              </a:rPr>
              <a:t>Through 12 months, and up </a:t>
            </a:r>
            <a:r>
              <a:rPr lang="en-US" sz="1200" dirty="0">
                <a:latin typeface="Corbel" panose="020B0503020204020204"/>
              </a:rPr>
              <a:t>to 24 months </a:t>
            </a:r>
            <a:r>
              <a:rPr lang="en-US" sz="1200" dirty="0">
                <a:solidFill>
                  <a:srgbClr val="173B68"/>
                </a:solidFill>
                <a:latin typeface="Corbel" panose="020B0503020204020204"/>
              </a:rPr>
              <a:t>follow-up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3B68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AD2072-9338-4893-A165-DA015A435AB2}"/>
              </a:ext>
            </a:extLst>
          </p:cNvPr>
          <p:cNvSpPr txBox="1"/>
          <p:nvPr/>
        </p:nvSpPr>
        <p:spPr>
          <a:xfrm>
            <a:off x="2501357" y="2743704"/>
            <a:ext cx="8463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 = 0.034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D9E9EF-9654-4444-BC0D-07F2715D4264}"/>
              </a:ext>
            </a:extLst>
          </p:cNvPr>
          <p:cNvGrpSpPr/>
          <p:nvPr/>
        </p:nvGrpSpPr>
        <p:grpSpPr>
          <a:xfrm>
            <a:off x="610138" y="1398136"/>
            <a:ext cx="4542922" cy="616140"/>
            <a:chOff x="2112842" y="1351152"/>
            <a:chExt cx="8758503" cy="74379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679522-786E-4A46-BCC1-081CE117140B}"/>
                </a:ext>
              </a:extLst>
            </p:cNvPr>
            <p:cNvSpPr/>
            <p:nvPr/>
          </p:nvSpPr>
          <p:spPr>
            <a:xfrm>
              <a:off x="2275985" y="1351152"/>
              <a:ext cx="8554427" cy="737139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/>
                </a:gs>
                <a:gs pos="50000">
                  <a:schemeClr val="bg2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93B6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2018A6-8AE6-428D-84F0-BCCF56415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137" y="2094950"/>
              <a:ext cx="859536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F17135-3520-4AEC-96CB-2B6050E01D1C}"/>
                </a:ext>
              </a:extLst>
            </p:cNvPr>
            <p:cNvGrpSpPr/>
            <p:nvPr/>
          </p:nvGrpSpPr>
          <p:grpSpPr>
            <a:xfrm>
              <a:off x="2112842" y="1351152"/>
              <a:ext cx="8758503" cy="581633"/>
              <a:chOff x="2112842" y="1351152"/>
              <a:chExt cx="8758503" cy="58163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2F4960-24C9-4C77-B270-9DACA131C824}"/>
                  </a:ext>
                </a:extLst>
              </p:cNvPr>
              <p:cNvSpPr/>
              <p:nvPr/>
            </p:nvSpPr>
            <p:spPr>
              <a:xfrm>
                <a:off x="2112842" y="1495296"/>
                <a:ext cx="8742564" cy="43748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4267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Shunt therapy led to a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4267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45% reduction</a:t>
                </a:r>
                <a:b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4267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</a:b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4267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in the rate of HF events</a:t>
                </a:r>
                <a:endPara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193B6B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F3F64B5-A511-4F9B-A247-66F14A827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985" y="1351152"/>
                <a:ext cx="859536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16">
            <a:extLst>
              <a:ext uri="{FF2B5EF4-FFF2-40B4-BE49-F238E27FC236}">
                <a16:creationId xmlns:a16="http://schemas.microsoft.com/office/drawing/2014/main" id="{076C1F35-F25E-4DC0-80B8-35CCC1E06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79444"/>
              </p:ext>
            </p:extLst>
          </p:nvPr>
        </p:nvGraphicFramePr>
        <p:xfrm>
          <a:off x="5229144" y="5525162"/>
          <a:ext cx="5762705" cy="449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137">
                  <a:extLst>
                    <a:ext uri="{9D8B030D-6E8A-4147-A177-3AD203B41FA5}">
                      <a16:colId xmlns:a16="http://schemas.microsoft.com/office/drawing/2014/main" val="1056112051"/>
                    </a:ext>
                  </a:extLst>
                </a:gridCol>
                <a:gridCol w="438229">
                  <a:extLst>
                    <a:ext uri="{9D8B030D-6E8A-4147-A177-3AD203B41FA5}">
                      <a16:colId xmlns:a16="http://schemas.microsoft.com/office/drawing/2014/main" val="3018262085"/>
                    </a:ext>
                  </a:extLst>
                </a:gridCol>
                <a:gridCol w="399441">
                  <a:extLst>
                    <a:ext uri="{9D8B030D-6E8A-4147-A177-3AD203B41FA5}">
                      <a16:colId xmlns:a16="http://schemas.microsoft.com/office/drawing/2014/main" val="1025778328"/>
                    </a:ext>
                  </a:extLst>
                </a:gridCol>
                <a:gridCol w="586414">
                  <a:extLst>
                    <a:ext uri="{9D8B030D-6E8A-4147-A177-3AD203B41FA5}">
                      <a16:colId xmlns:a16="http://schemas.microsoft.com/office/drawing/2014/main" val="42006035"/>
                    </a:ext>
                  </a:extLst>
                </a:gridCol>
                <a:gridCol w="586414">
                  <a:extLst>
                    <a:ext uri="{9D8B030D-6E8A-4147-A177-3AD203B41FA5}">
                      <a16:colId xmlns:a16="http://schemas.microsoft.com/office/drawing/2014/main" val="3641396239"/>
                    </a:ext>
                  </a:extLst>
                </a:gridCol>
                <a:gridCol w="586414">
                  <a:extLst>
                    <a:ext uri="{9D8B030D-6E8A-4147-A177-3AD203B41FA5}">
                      <a16:colId xmlns:a16="http://schemas.microsoft.com/office/drawing/2014/main" val="1573089010"/>
                    </a:ext>
                  </a:extLst>
                </a:gridCol>
                <a:gridCol w="586414">
                  <a:extLst>
                    <a:ext uri="{9D8B030D-6E8A-4147-A177-3AD203B41FA5}">
                      <a16:colId xmlns:a16="http://schemas.microsoft.com/office/drawing/2014/main" val="3616817271"/>
                    </a:ext>
                  </a:extLst>
                </a:gridCol>
                <a:gridCol w="586414">
                  <a:extLst>
                    <a:ext uri="{9D8B030D-6E8A-4147-A177-3AD203B41FA5}">
                      <a16:colId xmlns:a16="http://schemas.microsoft.com/office/drawing/2014/main" val="3049567188"/>
                    </a:ext>
                  </a:extLst>
                </a:gridCol>
                <a:gridCol w="586414">
                  <a:extLst>
                    <a:ext uri="{9D8B030D-6E8A-4147-A177-3AD203B41FA5}">
                      <a16:colId xmlns:a16="http://schemas.microsoft.com/office/drawing/2014/main" val="2830540117"/>
                    </a:ext>
                  </a:extLst>
                </a:gridCol>
                <a:gridCol w="586414">
                  <a:extLst>
                    <a:ext uri="{9D8B030D-6E8A-4147-A177-3AD203B41FA5}">
                      <a16:colId xmlns:a16="http://schemas.microsoft.com/office/drawing/2014/main" val="863887875"/>
                    </a:ext>
                  </a:extLst>
                </a:gridCol>
              </a:tblGrid>
              <a:tr h="275028">
                <a:tc>
                  <a:txBody>
                    <a:bodyPr/>
                    <a:lstStyle/>
                    <a:p>
                      <a:pPr algn="l"/>
                      <a:r>
                        <a:rPr lang="en-US" sz="1000" b="0" cap="all" baseline="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Treatment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At risk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31982"/>
                  </a:ext>
                </a:extLst>
              </a:tr>
              <a:tr h="174403">
                <a:tc>
                  <a:txBody>
                    <a:bodyPr/>
                    <a:lstStyle/>
                    <a:p>
                      <a:pPr algn="l"/>
                      <a:r>
                        <a:rPr lang="en-US" sz="1000" b="0" cap="all" baseline="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Control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At risk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45468"/>
                  </a:ext>
                </a:extLst>
              </a:tr>
            </a:tbl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1BD86F9-D983-4192-A11E-399AB0DF7666}"/>
              </a:ext>
            </a:extLst>
          </p:cNvPr>
          <p:cNvCxnSpPr>
            <a:cxnSpLocks/>
          </p:cNvCxnSpPr>
          <p:nvPr/>
        </p:nvCxnSpPr>
        <p:spPr>
          <a:xfrm flipV="1">
            <a:off x="5188271" y="5475872"/>
            <a:ext cx="6205410" cy="1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7CB9F36-884F-4724-9C23-D300C3B73251}"/>
              </a:ext>
            </a:extLst>
          </p:cNvPr>
          <p:cNvSpPr txBox="1"/>
          <p:nvPr/>
        </p:nvSpPr>
        <p:spPr>
          <a:xfrm>
            <a:off x="9246449" y="2839812"/>
            <a:ext cx="1231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P-value = 0.075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DF6048-3E69-4F67-83F1-C3EB52A3D564}"/>
              </a:ext>
            </a:extLst>
          </p:cNvPr>
          <p:cNvGrpSpPr/>
          <p:nvPr/>
        </p:nvGrpSpPr>
        <p:grpSpPr>
          <a:xfrm>
            <a:off x="6297719" y="1398136"/>
            <a:ext cx="5095962" cy="616140"/>
            <a:chOff x="2112843" y="1351152"/>
            <a:chExt cx="8758502" cy="74379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648684-B14F-46CA-842C-A7F2E60F9122}"/>
                </a:ext>
              </a:extLst>
            </p:cNvPr>
            <p:cNvSpPr/>
            <p:nvPr/>
          </p:nvSpPr>
          <p:spPr>
            <a:xfrm>
              <a:off x="2275985" y="1351152"/>
              <a:ext cx="8554427" cy="737139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/>
                </a:gs>
                <a:gs pos="50000">
                  <a:schemeClr val="bg2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3B6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A7F2B2-78A4-4ED4-9DDA-ADFECCA57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137" y="2094950"/>
              <a:ext cx="859536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A9F135D-8787-403C-8516-291D3CCD6364}"/>
                </a:ext>
              </a:extLst>
            </p:cNvPr>
            <p:cNvGrpSpPr/>
            <p:nvPr/>
          </p:nvGrpSpPr>
          <p:grpSpPr>
            <a:xfrm>
              <a:off x="2112843" y="1351152"/>
              <a:ext cx="8758502" cy="581633"/>
              <a:chOff x="2112843" y="1351152"/>
              <a:chExt cx="8758502" cy="581633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D94F176-B6F2-47EA-B5F9-16E06D1100FD}"/>
                  </a:ext>
                </a:extLst>
              </p:cNvPr>
              <p:cNvSpPr/>
              <p:nvPr/>
            </p:nvSpPr>
            <p:spPr>
              <a:xfrm>
                <a:off x="2112843" y="1495295"/>
                <a:ext cx="8595360" cy="43749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solidFill>
                      <a:srgbClr val="0A4267"/>
                    </a:solidFill>
                    <a:latin typeface="Corbel" panose="020B0503020204020204" pitchFamily="34" charset="0"/>
                  </a:rPr>
                  <a:t>HF event curves separate early </a:t>
                </a:r>
              </a:p>
              <a:p>
                <a:pPr algn="ctr"/>
                <a:r>
                  <a:rPr lang="en-US" sz="1600" dirty="0">
                    <a:solidFill>
                      <a:srgbClr val="0A4267"/>
                    </a:solidFill>
                    <a:latin typeface="Corbel" panose="020B0503020204020204" pitchFamily="34" charset="0"/>
                  </a:rPr>
                  <a:t>and continue to diverge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CF322CD-94A6-48CD-BAED-AE12C5F78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985" y="1351152"/>
                <a:ext cx="859536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72A686E5-528C-4C9F-B648-AE1E9EE5EEFA}"/>
              </a:ext>
            </a:extLst>
          </p:cNvPr>
          <p:cNvSpPr/>
          <p:nvPr/>
        </p:nvSpPr>
        <p:spPr>
          <a:xfrm>
            <a:off x="10251281" y="4848759"/>
            <a:ext cx="47158" cy="471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09138CB-0EF7-4B9D-8203-FD1F447BCF79}"/>
              </a:ext>
            </a:extLst>
          </p:cNvPr>
          <p:cNvCxnSpPr/>
          <p:nvPr/>
        </p:nvCxnSpPr>
        <p:spPr>
          <a:xfrm>
            <a:off x="10825162" y="4840365"/>
            <a:ext cx="0" cy="6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955AD5-D168-49E2-924E-784BAF47514E}"/>
              </a:ext>
            </a:extLst>
          </p:cNvPr>
          <p:cNvCxnSpPr>
            <a:cxnSpLocks/>
          </p:cNvCxnSpPr>
          <p:nvPr/>
        </p:nvCxnSpPr>
        <p:spPr>
          <a:xfrm rot="16200000">
            <a:off x="10825162" y="4840364"/>
            <a:ext cx="0" cy="6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590F9A98-2262-4EF3-A2DC-8A8B20ED36E3">
            <a:extLst>
              <a:ext uri="{FF2B5EF4-FFF2-40B4-BE49-F238E27FC236}">
                <a16:creationId xmlns:a16="http://schemas.microsoft.com/office/drawing/2014/main" id="{1EC4EFB3-C617-4B51-9E80-14635655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479" y="202231"/>
            <a:ext cx="1392382" cy="1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F02DD7-6793-4B51-B646-0FB766676100}"/>
              </a:ext>
            </a:extLst>
          </p:cNvPr>
          <p:cNvCxnSpPr>
            <a:cxnSpLocks/>
          </p:cNvCxnSpPr>
          <p:nvPr/>
        </p:nvCxnSpPr>
        <p:spPr>
          <a:xfrm flipV="1">
            <a:off x="7241910" y="4324944"/>
            <a:ext cx="0" cy="7455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4DA54A-9BFA-442D-A5E1-87C99D0F9075}"/>
              </a:ext>
            </a:extLst>
          </p:cNvPr>
          <p:cNvSpPr txBox="1"/>
          <p:nvPr/>
        </p:nvSpPr>
        <p:spPr>
          <a:xfrm>
            <a:off x="6878669" y="3993861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 months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66D66-98C1-4D6B-927D-EC07CBA3E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REDUCE LAP-HF II Clinical Summary</a:t>
            </a:r>
            <a:endParaRPr lang="en-US" dirty="0"/>
          </a:p>
        </p:txBody>
      </p:sp>
      <p:pic>
        <p:nvPicPr>
          <p:cNvPr id="36" name="Picture 35" descr="Chart, line chart&#10;&#10;Description automatically generated">
            <a:extLst>
              <a:ext uri="{FF2B5EF4-FFF2-40B4-BE49-F238E27FC236}">
                <a16:creationId xmlns:a16="http://schemas.microsoft.com/office/drawing/2014/main" id="{2177F5C4-5564-4808-A2D6-42539D399F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1"/>
          <a:stretch/>
        </p:blipFill>
        <p:spPr>
          <a:xfrm>
            <a:off x="6619092" y="2155955"/>
            <a:ext cx="4652240" cy="329062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7C3194B-E0E4-41BA-9858-76282F24A86A}"/>
              </a:ext>
            </a:extLst>
          </p:cNvPr>
          <p:cNvSpPr txBox="1"/>
          <p:nvPr/>
        </p:nvSpPr>
        <p:spPr>
          <a:xfrm>
            <a:off x="10523089" y="3018544"/>
            <a:ext cx="76174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/>
              <a:t>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F97478-F6AA-4E58-92C1-3EEC00561D3C}"/>
              </a:ext>
            </a:extLst>
          </p:cNvPr>
          <p:cNvSpPr txBox="1"/>
          <p:nvPr/>
        </p:nvSpPr>
        <p:spPr>
          <a:xfrm>
            <a:off x="9555451" y="4417109"/>
            <a:ext cx="17158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65A0BF"/>
                </a:solidFill>
              </a:rPr>
              <a:t>Corvia Atrial Shunt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B5676B-BE21-4598-ABE1-075DB50D0B25}"/>
              </a:ext>
            </a:extLst>
          </p:cNvPr>
          <p:cNvSpPr txBox="1"/>
          <p:nvPr/>
        </p:nvSpPr>
        <p:spPr>
          <a:xfrm rot="16200000">
            <a:off x="5120378" y="3638788"/>
            <a:ext cx="2631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Mean cumulative number of HF events</a:t>
            </a: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2A6BCD4B-26D5-4F2A-B113-FC4EFFE7ED87}"/>
              </a:ext>
            </a:extLst>
          </p:cNvPr>
          <p:cNvSpPr txBox="1"/>
          <p:nvPr/>
        </p:nvSpPr>
        <p:spPr>
          <a:xfrm>
            <a:off x="7576237" y="2263011"/>
            <a:ext cx="3071324" cy="369332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Mean Cumulative HF Events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A23AB4-4EAC-48CE-B22D-DBE810E71ADD}"/>
              </a:ext>
            </a:extLst>
          </p:cNvPr>
          <p:cNvSpPr txBox="1"/>
          <p:nvPr/>
        </p:nvSpPr>
        <p:spPr>
          <a:xfrm>
            <a:off x="7886831" y="2921104"/>
            <a:ext cx="12312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rbel" panose="020B0503020204020204" pitchFamily="34" charset="0"/>
                <a:cs typeface="Arial" panose="020B0604020202020204" pitchFamily="34" charset="0"/>
              </a:rPr>
              <a:t>p = 0.075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5FFD80-30A6-4947-A34E-B9732119B665}"/>
              </a:ext>
            </a:extLst>
          </p:cNvPr>
          <p:cNvSpPr txBox="1"/>
          <p:nvPr/>
        </p:nvSpPr>
        <p:spPr>
          <a:xfrm>
            <a:off x="5459105" y="6073302"/>
            <a:ext cx="67328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REDUCE LAP-HF II 12-Month Primary Endpoint Report Addendum,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Baim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Institute 2022-01-18. Data on file at Corvia Medical.</a:t>
            </a:r>
            <a:endParaRPr lang="en-US" sz="1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DE74EE-282C-45FD-80A1-B6EB43F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KCCQ-OSS in responder group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70DB4C-3060-44B9-A9F8-E6E53373555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cap="all" dirty="0"/>
              <a:t>Clinically meaningful kccq improvement</a:t>
            </a:r>
            <a:r>
              <a:rPr lang="en-US" sz="1800" cap="all" baseline="30000" dirty="0"/>
              <a:t>1</a:t>
            </a:r>
            <a:r>
              <a:rPr lang="en-US" sz="1800" cap="all" dirty="0"/>
              <a:t> at 12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A8C87-57A3-487B-BE72-07EB94EAA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563B3-69AC-0C4C-A68E-7D70D3F2958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CB583F-4AFA-4123-B760-BFE9DB253F4A}"/>
              </a:ext>
            </a:extLst>
          </p:cNvPr>
          <p:cNvSpPr txBox="1"/>
          <p:nvPr/>
        </p:nvSpPr>
        <p:spPr>
          <a:xfrm>
            <a:off x="610137" y="6009520"/>
            <a:ext cx="4269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>
                <a:solidFill>
                  <a:schemeClr val="tx2"/>
                </a:solidFill>
              </a:rPr>
              <a:t>1</a:t>
            </a:r>
            <a:r>
              <a:rPr lang="en-US" sz="1100" dirty="0">
                <a:solidFill>
                  <a:schemeClr val="tx2"/>
                </a:solidFill>
              </a:rPr>
              <a:t>A 5-point change in KCCQ OSS is considered clinically meaningful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4E87B2-04E0-4B51-A9EF-2107DB60682B}"/>
              </a:ext>
            </a:extLst>
          </p:cNvPr>
          <p:cNvGrpSpPr/>
          <p:nvPr/>
        </p:nvGrpSpPr>
        <p:grpSpPr>
          <a:xfrm>
            <a:off x="573694" y="1349960"/>
            <a:ext cx="4127673" cy="616140"/>
            <a:chOff x="2241122" y="1351152"/>
            <a:chExt cx="8630223" cy="74379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4D774E-8576-4C89-978B-4137480C8E50}"/>
                </a:ext>
              </a:extLst>
            </p:cNvPr>
            <p:cNvSpPr/>
            <p:nvPr/>
          </p:nvSpPr>
          <p:spPr>
            <a:xfrm>
              <a:off x="2275985" y="1351152"/>
              <a:ext cx="8554427" cy="737139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/>
                </a:gs>
                <a:gs pos="50000">
                  <a:schemeClr val="bg2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3B6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63EDE4-BDED-48A5-905A-9215BDE7C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137" y="2094950"/>
              <a:ext cx="859536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CE52E15-D1C2-42EB-975B-DC4658392B45}"/>
                </a:ext>
              </a:extLst>
            </p:cNvPr>
            <p:cNvGrpSpPr/>
            <p:nvPr/>
          </p:nvGrpSpPr>
          <p:grpSpPr>
            <a:xfrm>
              <a:off x="2241122" y="1351152"/>
              <a:ext cx="8630223" cy="577758"/>
              <a:chOff x="2241122" y="1351152"/>
              <a:chExt cx="8630223" cy="577758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B745270-1FB5-419F-89C9-43A86C91D007}"/>
                  </a:ext>
                </a:extLst>
              </p:cNvPr>
              <p:cNvSpPr/>
              <p:nvPr/>
            </p:nvSpPr>
            <p:spPr>
              <a:xfrm>
                <a:off x="2241122" y="1518691"/>
                <a:ext cx="8618377" cy="41021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4267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Shunt patients had a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4267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55% greater improvement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4267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in KCCQ</a:t>
                </a:r>
                <a:endPara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193B6B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51A5B77-82CB-41F0-A6B4-0662210AE2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985" y="1351152"/>
                <a:ext cx="859536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3A23BC-5114-4C81-A64C-C3CDF1D335CC}"/>
              </a:ext>
            </a:extLst>
          </p:cNvPr>
          <p:cNvGrpSpPr/>
          <p:nvPr/>
        </p:nvGrpSpPr>
        <p:grpSpPr>
          <a:xfrm>
            <a:off x="5179589" y="1339601"/>
            <a:ext cx="6512468" cy="616140"/>
            <a:chOff x="2264137" y="1351152"/>
            <a:chExt cx="8607208" cy="74379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616E948-4F91-44AF-B72A-EB95F3529F97}"/>
                </a:ext>
              </a:extLst>
            </p:cNvPr>
            <p:cNvSpPr/>
            <p:nvPr/>
          </p:nvSpPr>
          <p:spPr>
            <a:xfrm>
              <a:off x="2275985" y="1351152"/>
              <a:ext cx="8554427" cy="737139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/>
                </a:gs>
                <a:gs pos="50000">
                  <a:schemeClr val="bg2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93B6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C0A2794-FEB1-4A71-A5BE-6605883C98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137" y="2094950"/>
              <a:ext cx="859536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2479CAE-74B2-436F-A62E-4F331C00F9EF}"/>
                </a:ext>
              </a:extLst>
            </p:cNvPr>
            <p:cNvGrpSpPr/>
            <p:nvPr/>
          </p:nvGrpSpPr>
          <p:grpSpPr>
            <a:xfrm>
              <a:off x="2275985" y="1351152"/>
              <a:ext cx="8595360" cy="581633"/>
              <a:chOff x="2275985" y="1351152"/>
              <a:chExt cx="8595360" cy="58163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F4F5A95-3D41-48C0-9297-657C714F35F5}"/>
                  </a:ext>
                </a:extLst>
              </p:cNvPr>
              <p:cNvSpPr/>
              <p:nvPr/>
            </p:nvSpPr>
            <p:spPr>
              <a:xfrm>
                <a:off x="2411723" y="1495295"/>
                <a:ext cx="8443683" cy="43749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4267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40% more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shunt patients </a:t>
                </a:r>
                <a:r>
                  <a:rPr lang="en-US" sz="1600" dirty="0">
                    <a:solidFill>
                      <a:schemeClr val="tx2"/>
                    </a:solidFill>
                    <a:latin typeface="Corbel" panose="020B0503020204020204" pitchFamily="34" charset="0"/>
                  </a:rPr>
                  <a:t>reported a very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large improvement </a:t>
                </a:r>
              </a:p>
              <a:p>
                <a:pPr algn="ctr">
                  <a:defRPr/>
                </a:pP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(</a:t>
                </a:r>
                <a:r>
                  <a:rPr lang="en-US" sz="1600" dirty="0">
                    <a:solidFill>
                      <a:schemeClr val="tx2"/>
                    </a:solidFill>
                    <a:latin typeface="Corbel" panose="020B0503020204020204"/>
                  </a:rPr>
                  <a:t>≥</a:t>
                </a:r>
                <a:r>
                  <a:rPr kumimoji="0" lang="en-US" sz="1600" i="0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20</a:t>
                </a: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points)</a:t>
                </a: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in KCCQ</a:t>
                </a:r>
                <a:r>
                  <a:rPr lang="en-US" sz="1600" b="0" dirty="0">
                    <a:solidFill>
                      <a:schemeClr val="tx2"/>
                    </a:solidFill>
                    <a:latin typeface="Corbel" panose="020B0503020204020204" pitchFamily="34" charset="0"/>
                  </a:rPr>
                  <a:t> </a:t>
                </a: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at 1 year vs. sham control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29EC88E-A916-4F8C-B5A2-2517EC9748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985" y="1351152"/>
                <a:ext cx="859536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5" name="590F9A98-2262-4EF3-A2DC-8A8B20ED36E3">
            <a:extLst>
              <a:ext uri="{FF2B5EF4-FFF2-40B4-BE49-F238E27FC236}">
                <a16:creationId xmlns:a16="http://schemas.microsoft.com/office/drawing/2014/main" id="{57FCD5D1-4179-4EC9-8B1A-FEBEED61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479" y="202231"/>
            <a:ext cx="1392382" cy="1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Logo&#10;&#10;Description automatically generated with low confidence">
            <a:extLst>
              <a:ext uri="{FF2B5EF4-FFF2-40B4-BE49-F238E27FC236}">
                <a16:creationId xmlns:a16="http://schemas.microsoft.com/office/drawing/2014/main" id="{3D5DA7A3-794C-4C36-B40F-1FF81968A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44" y="2078029"/>
            <a:ext cx="6769743" cy="38512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691BB7F-2967-4CBB-8643-FA28C8E94F91}"/>
              </a:ext>
            </a:extLst>
          </p:cNvPr>
          <p:cNvSpPr txBox="1"/>
          <p:nvPr/>
        </p:nvSpPr>
        <p:spPr>
          <a:xfrm>
            <a:off x="6349662" y="2090382"/>
            <a:ext cx="399423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193B6B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2"/>
                </a:solidFill>
              </a:rPr>
              <a:t>Distribution of KCCQ</a:t>
            </a:r>
            <a:r>
              <a:rPr lang="en-US" sz="1600" b="1" baseline="0" dirty="0">
                <a:solidFill>
                  <a:schemeClr val="tx2"/>
                </a:solidFill>
              </a:rPr>
              <a:t> Change from Baseline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9BD2EC-7446-4431-8E28-D5280F586CDA}"/>
              </a:ext>
            </a:extLst>
          </p:cNvPr>
          <p:cNvSpPr txBox="1"/>
          <p:nvPr/>
        </p:nvSpPr>
        <p:spPr>
          <a:xfrm rot="16200000">
            <a:off x="4400957" y="3754792"/>
            <a:ext cx="1159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% of patients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EB1B7E0-11EA-4217-9DB4-00A1CAC55EA6}"/>
              </a:ext>
            </a:extLst>
          </p:cNvPr>
          <p:cNvSpPr/>
          <p:nvPr/>
        </p:nvSpPr>
        <p:spPr>
          <a:xfrm>
            <a:off x="8632596" y="3513030"/>
            <a:ext cx="2806700" cy="2035175"/>
          </a:xfrm>
          <a:custGeom>
            <a:avLst/>
            <a:gdLst>
              <a:gd name="connsiteX0" fmla="*/ 0 w 2806700"/>
              <a:gd name="connsiteY0" fmla="*/ 0 h 2035175"/>
              <a:gd name="connsiteX1" fmla="*/ 0 w 2806700"/>
              <a:gd name="connsiteY1" fmla="*/ 0 h 2035175"/>
              <a:gd name="connsiteX2" fmla="*/ 6350 w 2806700"/>
              <a:gd name="connsiteY2" fmla="*/ 44450 h 2035175"/>
              <a:gd name="connsiteX3" fmla="*/ 12700 w 2806700"/>
              <a:gd name="connsiteY3" fmla="*/ 53975 h 2035175"/>
              <a:gd name="connsiteX4" fmla="*/ 19050 w 2806700"/>
              <a:gd name="connsiteY4" fmla="*/ 73025 h 2035175"/>
              <a:gd name="connsiteX5" fmla="*/ 25400 w 2806700"/>
              <a:gd name="connsiteY5" fmla="*/ 82550 h 2035175"/>
              <a:gd name="connsiteX6" fmla="*/ 31750 w 2806700"/>
              <a:gd name="connsiteY6" fmla="*/ 95250 h 2035175"/>
              <a:gd name="connsiteX7" fmla="*/ 57150 w 2806700"/>
              <a:gd name="connsiteY7" fmla="*/ 127000 h 2035175"/>
              <a:gd name="connsiteX8" fmla="*/ 69850 w 2806700"/>
              <a:gd name="connsiteY8" fmla="*/ 146050 h 2035175"/>
              <a:gd name="connsiteX9" fmla="*/ 76200 w 2806700"/>
              <a:gd name="connsiteY9" fmla="*/ 161925 h 2035175"/>
              <a:gd name="connsiteX10" fmla="*/ 88900 w 2806700"/>
              <a:gd name="connsiteY10" fmla="*/ 177800 h 2035175"/>
              <a:gd name="connsiteX11" fmla="*/ 95250 w 2806700"/>
              <a:gd name="connsiteY11" fmla="*/ 196850 h 2035175"/>
              <a:gd name="connsiteX12" fmla="*/ 101600 w 2806700"/>
              <a:gd name="connsiteY12" fmla="*/ 209550 h 2035175"/>
              <a:gd name="connsiteX13" fmla="*/ 107950 w 2806700"/>
              <a:gd name="connsiteY13" fmla="*/ 231775 h 2035175"/>
              <a:gd name="connsiteX14" fmla="*/ 127000 w 2806700"/>
              <a:gd name="connsiteY14" fmla="*/ 273050 h 2035175"/>
              <a:gd name="connsiteX15" fmla="*/ 130175 w 2806700"/>
              <a:gd name="connsiteY15" fmla="*/ 285750 h 2035175"/>
              <a:gd name="connsiteX16" fmla="*/ 136525 w 2806700"/>
              <a:gd name="connsiteY16" fmla="*/ 295275 h 2035175"/>
              <a:gd name="connsiteX17" fmla="*/ 142875 w 2806700"/>
              <a:gd name="connsiteY17" fmla="*/ 314325 h 2035175"/>
              <a:gd name="connsiteX18" fmla="*/ 146050 w 2806700"/>
              <a:gd name="connsiteY18" fmla="*/ 323850 h 2035175"/>
              <a:gd name="connsiteX19" fmla="*/ 158750 w 2806700"/>
              <a:gd name="connsiteY19" fmla="*/ 342900 h 2035175"/>
              <a:gd name="connsiteX20" fmla="*/ 168275 w 2806700"/>
              <a:gd name="connsiteY20" fmla="*/ 358775 h 2035175"/>
              <a:gd name="connsiteX21" fmla="*/ 177800 w 2806700"/>
              <a:gd name="connsiteY21" fmla="*/ 368300 h 2035175"/>
              <a:gd name="connsiteX22" fmla="*/ 187325 w 2806700"/>
              <a:gd name="connsiteY22" fmla="*/ 384175 h 2035175"/>
              <a:gd name="connsiteX23" fmla="*/ 193675 w 2806700"/>
              <a:gd name="connsiteY23" fmla="*/ 396875 h 2035175"/>
              <a:gd name="connsiteX24" fmla="*/ 203200 w 2806700"/>
              <a:gd name="connsiteY24" fmla="*/ 406400 h 2035175"/>
              <a:gd name="connsiteX25" fmla="*/ 215900 w 2806700"/>
              <a:gd name="connsiteY25" fmla="*/ 431800 h 2035175"/>
              <a:gd name="connsiteX26" fmla="*/ 219075 w 2806700"/>
              <a:gd name="connsiteY26" fmla="*/ 438150 h 2035175"/>
              <a:gd name="connsiteX27" fmla="*/ 346075 w 2806700"/>
              <a:gd name="connsiteY27" fmla="*/ 628650 h 2035175"/>
              <a:gd name="connsiteX28" fmla="*/ 542925 w 2806700"/>
              <a:gd name="connsiteY28" fmla="*/ 857250 h 2035175"/>
              <a:gd name="connsiteX29" fmla="*/ 730250 w 2806700"/>
              <a:gd name="connsiteY29" fmla="*/ 1031875 h 2035175"/>
              <a:gd name="connsiteX30" fmla="*/ 962025 w 2806700"/>
              <a:gd name="connsiteY30" fmla="*/ 1212850 h 2035175"/>
              <a:gd name="connsiteX31" fmla="*/ 1276350 w 2806700"/>
              <a:gd name="connsiteY31" fmla="*/ 1444625 h 2035175"/>
              <a:gd name="connsiteX32" fmla="*/ 1504950 w 2806700"/>
              <a:gd name="connsiteY32" fmla="*/ 1638300 h 2035175"/>
              <a:gd name="connsiteX33" fmla="*/ 1743075 w 2806700"/>
              <a:gd name="connsiteY33" fmla="*/ 1809750 h 2035175"/>
              <a:gd name="connsiteX34" fmla="*/ 1860550 w 2806700"/>
              <a:gd name="connsiteY34" fmla="*/ 1876425 h 2035175"/>
              <a:gd name="connsiteX35" fmla="*/ 2041525 w 2806700"/>
              <a:gd name="connsiteY35" fmla="*/ 1946275 h 2035175"/>
              <a:gd name="connsiteX36" fmla="*/ 2197100 w 2806700"/>
              <a:gd name="connsiteY36" fmla="*/ 1981200 h 2035175"/>
              <a:gd name="connsiteX37" fmla="*/ 2352675 w 2806700"/>
              <a:gd name="connsiteY37" fmla="*/ 1997075 h 2035175"/>
              <a:gd name="connsiteX38" fmla="*/ 2581275 w 2806700"/>
              <a:gd name="connsiteY38" fmla="*/ 2016125 h 2035175"/>
              <a:gd name="connsiteX39" fmla="*/ 2806700 w 2806700"/>
              <a:gd name="connsiteY39" fmla="*/ 2035175 h 2035175"/>
              <a:gd name="connsiteX40" fmla="*/ 2797175 w 2806700"/>
              <a:gd name="connsiteY40" fmla="*/ 1993900 h 2035175"/>
              <a:gd name="connsiteX41" fmla="*/ 2581275 w 2806700"/>
              <a:gd name="connsiteY41" fmla="*/ 1978025 h 2035175"/>
              <a:gd name="connsiteX42" fmla="*/ 2374900 w 2806700"/>
              <a:gd name="connsiteY42" fmla="*/ 1930400 h 2035175"/>
              <a:gd name="connsiteX43" fmla="*/ 2085975 w 2806700"/>
              <a:gd name="connsiteY43" fmla="*/ 1812925 h 2035175"/>
              <a:gd name="connsiteX44" fmla="*/ 1822450 w 2806700"/>
              <a:gd name="connsiteY44" fmla="*/ 1695450 h 2035175"/>
              <a:gd name="connsiteX45" fmla="*/ 1590675 w 2806700"/>
              <a:gd name="connsiteY45" fmla="*/ 1568450 h 2035175"/>
              <a:gd name="connsiteX46" fmla="*/ 1428750 w 2806700"/>
              <a:gd name="connsiteY46" fmla="*/ 1438275 h 2035175"/>
              <a:gd name="connsiteX47" fmla="*/ 1250950 w 2806700"/>
              <a:gd name="connsiteY47" fmla="*/ 1190625 h 2035175"/>
              <a:gd name="connsiteX48" fmla="*/ 974725 w 2806700"/>
              <a:gd name="connsiteY48" fmla="*/ 711200 h 2035175"/>
              <a:gd name="connsiteX49" fmla="*/ 714375 w 2806700"/>
              <a:gd name="connsiteY49" fmla="*/ 349250 h 2035175"/>
              <a:gd name="connsiteX50" fmla="*/ 555625 w 2806700"/>
              <a:gd name="connsiteY50" fmla="*/ 212725 h 2035175"/>
              <a:gd name="connsiteX51" fmla="*/ 295275 w 2806700"/>
              <a:gd name="connsiteY51" fmla="*/ 114300 h 2035175"/>
              <a:gd name="connsiteX52" fmla="*/ 0 w 2806700"/>
              <a:gd name="connsiteY52" fmla="*/ 0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806700" h="2035175">
                <a:moveTo>
                  <a:pt x="0" y="0"/>
                </a:moveTo>
                <a:lnTo>
                  <a:pt x="0" y="0"/>
                </a:lnTo>
                <a:cubicBezTo>
                  <a:pt x="464" y="4175"/>
                  <a:pt x="3158" y="35937"/>
                  <a:pt x="6350" y="44450"/>
                </a:cubicBezTo>
                <a:cubicBezTo>
                  <a:pt x="7690" y="48023"/>
                  <a:pt x="11150" y="50488"/>
                  <a:pt x="12700" y="53975"/>
                </a:cubicBezTo>
                <a:cubicBezTo>
                  <a:pt x="15418" y="60092"/>
                  <a:pt x="15337" y="67456"/>
                  <a:pt x="19050" y="73025"/>
                </a:cubicBezTo>
                <a:cubicBezTo>
                  <a:pt x="21167" y="76200"/>
                  <a:pt x="23507" y="79237"/>
                  <a:pt x="25400" y="82550"/>
                </a:cubicBezTo>
                <a:cubicBezTo>
                  <a:pt x="27748" y="86659"/>
                  <a:pt x="28999" y="91399"/>
                  <a:pt x="31750" y="95250"/>
                </a:cubicBezTo>
                <a:cubicBezTo>
                  <a:pt x="39628" y="106279"/>
                  <a:pt x="49632" y="115723"/>
                  <a:pt x="57150" y="127000"/>
                </a:cubicBezTo>
                <a:cubicBezTo>
                  <a:pt x="61383" y="133350"/>
                  <a:pt x="67016" y="138964"/>
                  <a:pt x="69850" y="146050"/>
                </a:cubicBezTo>
                <a:cubicBezTo>
                  <a:pt x="71967" y="151342"/>
                  <a:pt x="73268" y="157038"/>
                  <a:pt x="76200" y="161925"/>
                </a:cubicBezTo>
                <a:cubicBezTo>
                  <a:pt x="79687" y="167736"/>
                  <a:pt x="84667" y="172508"/>
                  <a:pt x="88900" y="177800"/>
                </a:cubicBezTo>
                <a:cubicBezTo>
                  <a:pt x="91017" y="184150"/>
                  <a:pt x="92257" y="190863"/>
                  <a:pt x="95250" y="196850"/>
                </a:cubicBezTo>
                <a:cubicBezTo>
                  <a:pt x="97367" y="201083"/>
                  <a:pt x="99938" y="205118"/>
                  <a:pt x="101600" y="209550"/>
                </a:cubicBezTo>
                <a:cubicBezTo>
                  <a:pt x="106796" y="223407"/>
                  <a:pt x="102467" y="219713"/>
                  <a:pt x="107950" y="231775"/>
                </a:cubicBezTo>
                <a:cubicBezTo>
                  <a:pt x="116770" y="251179"/>
                  <a:pt x="121005" y="255065"/>
                  <a:pt x="127000" y="273050"/>
                </a:cubicBezTo>
                <a:cubicBezTo>
                  <a:pt x="128380" y="277190"/>
                  <a:pt x="128456" y="281739"/>
                  <a:pt x="130175" y="285750"/>
                </a:cubicBezTo>
                <a:cubicBezTo>
                  <a:pt x="131678" y="289257"/>
                  <a:pt x="134975" y="291788"/>
                  <a:pt x="136525" y="295275"/>
                </a:cubicBezTo>
                <a:cubicBezTo>
                  <a:pt x="139243" y="301392"/>
                  <a:pt x="140758" y="307975"/>
                  <a:pt x="142875" y="314325"/>
                </a:cubicBezTo>
                <a:cubicBezTo>
                  <a:pt x="143933" y="317500"/>
                  <a:pt x="144194" y="321065"/>
                  <a:pt x="146050" y="323850"/>
                </a:cubicBezTo>
                <a:cubicBezTo>
                  <a:pt x="150283" y="330200"/>
                  <a:pt x="154823" y="336356"/>
                  <a:pt x="158750" y="342900"/>
                </a:cubicBezTo>
                <a:cubicBezTo>
                  <a:pt x="161925" y="348192"/>
                  <a:pt x="164572" y="353838"/>
                  <a:pt x="168275" y="358775"/>
                </a:cubicBezTo>
                <a:cubicBezTo>
                  <a:pt x="170969" y="362367"/>
                  <a:pt x="175106" y="364708"/>
                  <a:pt x="177800" y="368300"/>
                </a:cubicBezTo>
                <a:cubicBezTo>
                  <a:pt x="181503" y="373237"/>
                  <a:pt x="184328" y="378780"/>
                  <a:pt x="187325" y="384175"/>
                </a:cubicBezTo>
                <a:cubicBezTo>
                  <a:pt x="189624" y="388312"/>
                  <a:pt x="190924" y="393024"/>
                  <a:pt x="193675" y="396875"/>
                </a:cubicBezTo>
                <a:cubicBezTo>
                  <a:pt x="196285" y="400529"/>
                  <a:pt x="200789" y="402612"/>
                  <a:pt x="203200" y="406400"/>
                </a:cubicBezTo>
                <a:cubicBezTo>
                  <a:pt x="208282" y="414386"/>
                  <a:pt x="211667" y="423333"/>
                  <a:pt x="215900" y="431800"/>
                </a:cubicBezTo>
                <a:lnTo>
                  <a:pt x="219075" y="438150"/>
                </a:lnTo>
                <a:lnTo>
                  <a:pt x="346075" y="628650"/>
                </a:lnTo>
                <a:lnTo>
                  <a:pt x="542925" y="857250"/>
                </a:lnTo>
                <a:lnTo>
                  <a:pt x="730250" y="1031875"/>
                </a:lnTo>
                <a:lnTo>
                  <a:pt x="962025" y="1212850"/>
                </a:lnTo>
                <a:lnTo>
                  <a:pt x="1276350" y="1444625"/>
                </a:lnTo>
                <a:lnTo>
                  <a:pt x="1504950" y="1638300"/>
                </a:lnTo>
                <a:lnTo>
                  <a:pt x="1743075" y="1809750"/>
                </a:lnTo>
                <a:lnTo>
                  <a:pt x="1860550" y="1876425"/>
                </a:lnTo>
                <a:lnTo>
                  <a:pt x="2041525" y="1946275"/>
                </a:lnTo>
                <a:lnTo>
                  <a:pt x="2197100" y="1981200"/>
                </a:lnTo>
                <a:lnTo>
                  <a:pt x="2352675" y="1997075"/>
                </a:lnTo>
                <a:lnTo>
                  <a:pt x="2581275" y="2016125"/>
                </a:lnTo>
                <a:lnTo>
                  <a:pt x="2806700" y="2035175"/>
                </a:lnTo>
                <a:lnTo>
                  <a:pt x="2797175" y="1993900"/>
                </a:lnTo>
                <a:lnTo>
                  <a:pt x="2581275" y="1978025"/>
                </a:lnTo>
                <a:lnTo>
                  <a:pt x="2374900" y="1930400"/>
                </a:lnTo>
                <a:lnTo>
                  <a:pt x="2085975" y="1812925"/>
                </a:lnTo>
                <a:lnTo>
                  <a:pt x="1822450" y="1695450"/>
                </a:lnTo>
                <a:lnTo>
                  <a:pt x="1590675" y="1568450"/>
                </a:lnTo>
                <a:lnTo>
                  <a:pt x="1428750" y="1438275"/>
                </a:lnTo>
                <a:lnTo>
                  <a:pt x="1250950" y="1190625"/>
                </a:lnTo>
                <a:lnTo>
                  <a:pt x="974725" y="711200"/>
                </a:lnTo>
                <a:lnTo>
                  <a:pt x="714375" y="349250"/>
                </a:lnTo>
                <a:lnTo>
                  <a:pt x="555625" y="212725"/>
                </a:lnTo>
                <a:lnTo>
                  <a:pt x="295275" y="1143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31E388F-F6D2-4E12-A8FF-29E8965F5C2A}"/>
              </a:ext>
            </a:extLst>
          </p:cNvPr>
          <p:cNvCxnSpPr>
            <a:cxnSpLocks/>
          </p:cNvCxnSpPr>
          <p:nvPr/>
        </p:nvCxnSpPr>
        <p:spPr>
          <a:xfrm>
            <a:off x="7923548" y="2519418"/>
            <a:ext cx="0" cy="30228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D12BD4D-4013-4403-AE95-DD2ED809FB75}"/>
              </a:ext>
            </a:extLst>
          </p:cNvPr>
          <p:cNvSpPr txBox="1"/>
          <p:nvPr/>
        </p:nvSpPr>
        <p:spPr>
          <a:xfrm>
            <a:off x="9648001" y="3735855"/>
            <a:ext cx="1815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40% more shunt patients with marked improvement</a:t>
            </a:r>
          </a:p>
        </p:txBody>
      </p:sp>
      <p:graphicFrame>
        <p:nvGraphicFramePr>
          <p:cNvPr id="59" name="Content Placeholder 8">
            <a:extLst>
              <a:ext uri="{FF2B5EF4-FFF2-40B4-BE49-F238E27FC236}">
                <a16:creationId xmlns:a16="http://schemas.microsoft.com/office/drawing/2014/main" id="{3E6D6533-FB2D-43E6-83C5-E9F7A04AB1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276630"/>
              </p:ext>
            </p:extLst>
          </p:nvPr>
        </p:nvGraphicFramePr>
        <p:xfrm>
          <a:off x="573693" y="2089885"/>
          <a:ext cx="3921348" cy="3947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00C067AE-0AFA-4909-95A7-99DC8F0C2F96}"/>
              </a:ext>
            </a:extLst>
          </p:cNvPr>
          <p:cNvSpPr/>
          <p:nvPr/>
        </p:nvSpPr>
        <p:spPr>
          <a:xfrm>
            <a:off x="1748351" y="3051818"/>
            <a:ext cx="643093" cy="227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(N= 153)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A2E5B1B-2D50-4408-BBA4-5BF075C70FCF}"/>
              </a:ext>
            </a:extLst>
          </p:cNvPr>
          <p:cNvSpPr/>
          <p:nvPr/>
        </p:nvSpPr>
        <p:spPr>
          <a:xfrm>
            <a:off x="3117629" y="3778968"/>
            <a:ext cx="601617" cy="224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(N=141)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3E478CE-6BE1-4C30-B13A-341950FFB467}"/>
              </a:ext>
            </a:extLst>
          </p:cNvPr>
          <p:cNvSpPr txBox="1"/>
          <p:nvPr/>
        </p:nvSpPr>
        <p:spPr>
          <a:xfrm>
            <a:off x="2757852" y="2935135"/>
            <a:ext cx="988008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95"/>
              </a:spcBef>
              <a:spcAft>
                <a:spcPts val="95"/>
              </a:spcAft>
            </a:pPr>
            <a:r>
              <a:rPr lang="en-US" sz="1200" dirty="0"/>
              <a:t>p = </a:t>
            </a:r>
            <a:r>
              <a:rPr lang="en-US" sz="1400" dirty="0"/>
              <a:t>0.027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BD3F31-F45C-4A68-BE90-C3B46C2A1141}"/>
              </a:ext>
            </a:extLst>
          </p:cNvPr>
          <p:cNvSpPr/>
          <p:nvPr/>
        </p:nvSpPr>
        <p:spPr>
          <a:xfrm>
            <a:off x="6468448" y="5715440"/>
            <a:ext cx="3592285" cy="1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B14AB1-38EE-4023-B4C2-C74E93A777D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6316465" y="5253865"/>
            <a:ext cx="0" cy="10972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9E7D9AE-AA99-4784-8AE4-C1D60F1E97F0}"/>
              </a:ext>
            </a:extLst>
          </p:cNvPr>
          <p:cNvSpPr txBox="1"/>
          <p:nvPr/>
        </p:nvSpPr>
        <p:spPr>
          <a:xfrm>
            <a:off x="4858693" y="5781438"/>
            <a:ext cx="2109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Worsened health status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FDFFAC-B3E9-4458-B625-2EB5E98905B2}"/>
              </a:ext>
            </a:extLst>
          </p:cNvPr>
          <p:cNvSpPr txBox="1"/>
          <p:nvPr/>
        </p:nvSpPr>
        <p:spPr>
          <a:xfrm>
            <a:off x="9564022" y="5772107"/>
            <a:ext cx="2164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Improved health status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CAF1F2-EAF3-482D-8985-71474AC9DE3A}"/>
              </a:ext>
            </a:extLst>
          </p:cNvPr>
          <p:cNvCxnSpPr>
            <a:cxnSpLocks/>
          </p:cNvCxnSpPr>
          <p:nvPr/>
        </p:nvCxnSpPr>
        <p:spPr>
          <a:xfrm rot="5400000" flipV="1">
            <a:off x="10196641" y="5253864"/>
            <a:ext cx="0" cy="10972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D311119-9560-419E-8E14-5D66464F810D}"/>
              </a:ext>
            </a:extLst>
          </p:cNvPr>
          <p:cNvSpPr txBox="1"/>
          <p:nvPr/>
        </p:nvSpPr>
        <p:spPr>
          <a:xfrm>
            <a:off x="7419745" y="5805137"/>
            <a:ext cx="1836465" cy="19110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r>
              <a:rPr lang="en-US" sz="1400" dirty="0"/>
              <a:t>Change in KCCQ score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D363298-C5B0-4CA4-B241-43B063413C7C}"/>
              </a:ext>
            </a:extLst>
          </p:cNvPr>
          <p:cNvCxnSpPr/>
          <p:nvPr/>
        </p:nvCxnSpPr>
        <p:spPr>
          <a:xfrm>
            <a:off x="2757852" y="3305409"/>
            <a:ext cx="0" cy="63333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D21C88D-53FF-480E-A141-38A2E20AA8F1}"/>
              </a:ext>
            </a:extLst>
          </p:cNvPr>
          <p:cNvSpPr txBox="1"/>
          <p:nvPr/>
        </p:nvSpPr>
        <p:spPr>
          <a:xfrm>
            <a:off x="2720605" y="3361170"/>
            <a:ext cx="116371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95"/>
              </a:spcBef>
              <a:spcAft>
                <a:spcPts val="95"/>
              </a:spcAft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5.5 points</a:t>
            </a:r>
            <a:r>
              <a:rPr lang="en-US" sz="1400" baseline="30000" dirty="0"/>
              <a:t>*</a:t>
            </a:r>
            <a:endParaRPr lang="en-US" sz="1600" baseline="30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84045-1EE4-4FA0-B8FA-B3796BE4D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8247F-F79F-4A57-827E-C5352947F688}"/>
              </a:ext>
            </a:extLst>
          </p:cNvPr>
          <p:cNvSpPr txBox="1"/>
          <p:nvPr/>
        </p:nvSpPr>
        <p:spPr>
          <a:xfrm>
            <a:off x="583557" y="5708121"/>
            <a:ext cx="4257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*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5.9 points difference after adjustment for baseline KCCQ</a:t>
            </a:r>
            <a:endParaRPr lang="en-US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1661AF-8E6D-440D-A754-4639E31DC4ED}"/>
              </a:ext>
            </a:extLst>
          </p:cNvPr>
          <p:cNvSpPr txBox="1"/>
          <p:nvPr/>
        </p:nvSpPr>
        <p:spPr>
          <a:xfrm>
            <a:off x="5459105" y="6073302"/>
            <a:ext cx="67328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REDUCE LAP-HF II 12-Month Primary Endpoint Report Addendum,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Baim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Institute 2022-01-18. Data on file at Corvia Medical.</a:t>
            </a:r>
            <a:endParaRPr lang="en-US" sz="1000" dirty="0">
              <a:latin typeface="Corbel" panose="020B05030202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C7C94A-8CED-4AD2-8DF9-EF9A2BA8092F}"/>
              </a:ext>
            </a:extLst>
          </p:cNvPr>
          <p:cNvSpPr txBox="1"/>
          <p:nvPr/>
        </p:nvSpPr>
        <p:spPr>
          <a:xfrm>
            <a:off x="1209229" y="5320373"/>
            <a:ext cx="164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Corvia Atrial Shunt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81A410-C97A-4682-8E10-78938801C8D2}"/>
              </a:ext>
            </a:extLst>
          </p:cNvPr>
          <p:cNvSpPr txBox="1"/>
          <p:nvPr/>
        </p:nvSpPr>
        <p:spPr>
          <a:xfrm>
            <a:off x="2774121" y="5320373"/>
            <a:ext cx="1217066" cy="26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Sham control</a:t>
            </a:r>
          </a:p>
        </p:txBody>
      </p:sp>
    </p:spTree>
    <p:extLst>
      <p:ext uri="{BB962C8B-B14F-4D97-AF65-F5344CB8AC3E}">
        <p14:creationId xmlns:p14="http://schemas.microsoft.com/office/powerpoint/2010/main" val="1012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930795B-F77D-4396-845D-330F433C69F3}"/>
              </a:ext>
            </a:extLst>
          </p:cNvPr>
          <p:cNvGraphicFramePr/>
          <p:nvPr/>
        </p:nvGraphicFramePr>
        <p:xfrm>
          <a:off x="697178" y="2095644"/>
          <a:ext cx="4928233" cy="369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2E4FE3-1B94-43D0-A2CD-EF4FC98B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NYHA Class &amp; 6MWD in Responder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26567-CEAD-477D-9B0D-1C9D15EC30D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39"/>
            <a:ext cx="11016713" cy="600762"/>
          </a:xfrm>
        </p:spPr>
        <p:txBody>
          <a:bodyPr wrap="square">
            <a:normAutofit/>
          </a:bodyPr>
          <a:lstStyle/>
          <a:p>
            <a:r>
              <a:rPr lang="en-US" sz="1800" dirty="0"/>
              <a:t>NHYA Class &amp; 6-minute walk test congruent with </a:t>
            </a:r>
            <a:r>
              <a:rPr lang="en-US" sz="1800" dirty="0">
                <a:solidFill>
                  <a:schemeClr val="tx2"/>
                </a:solidFill>
              </a:rPr>
              <a:t>HF and KCCQ </a:t>
            </a:r>
            <a:r>
              <a:rPr lang="en-US" sz="1800" dirty="0"/>
              <a:t>Outcomes for Treated patients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A4BF8-1B85-40E0-A624-30F1C1E67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563B3-69AC-0C4C-A68E-7D70D3F2958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80F625-6BE1-4524-9EFE-7B3B6C095C3E}"/>
              </a:ext>
            </a:extLst>
          </p:cNvPr>
          <p:cNvGrpSpPr/>
          <p:nvPr/>
        </p:nvGrpSpPr>
        <p:grpSpPr>
          <a:xfrm>
            <a:off x="697178" y="1360071"/>
            <a:ext cx="4951782" cy="744957"/>
            <a:chOff x="2264137" y="1351152"/>
            <a:chExt cx="8607208" cy="74379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6153FD-B16E-43A3-B739-0E51239E76DD}"/>
                </a:ext>
              </a:extLst>
            </p:cNvPr>
            <p:cNvSpPr/>
            <p:nvPr/>
          </p:nvSpPr>
          <p:spPr>
            <a:xfrm>
              <a:off x="2275985" y="1351152"/>
              <a:ext cx="8554427" cy="737139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/>
                </a:gs>
                <a:gs pos="50000">
                  <a:schemeClr val="bg2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93B6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4BE536-E641-448D-8472-2526193116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137" y="2094950"/>
              <a:ext cx="859536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E346D02-C533-48BF-819A-73E2DE44586F}"/>
                </a:ext>
              </a:extLst>
            </p:cNvPr>
            <p:cNvGrpSpPr/>
            <p:nvPr/>
          </p:nvGrpSpPr>
          <p:grpSpPr>
            <a:xfrm>
              <a:off x="2275985" y="1351152"/>
              <a:ext cx="8595360" cy="611066"/>
              <a:chOff x="2275985" y="1351152"/>
              <a:chExt cx="8595360" cy="61106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2D6326-BE8D-44E3-A885-EC9920D4EB10}"/>
                  </a:ext>
                </a:extLst>
              </p:cNvPr>
              <p:cNvSpPr/>
              <p:nvPr/>
            </p:nvSpPr>
            <p:spPr>
              <a:xfrm>
                <a:off x="3305452" y="1524729"/>
                <a:ext cx="6445629" cy="43748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tx2"/>
                    </a:solidFill>
                    <a:latin typeface="Corbel" panose="020B0503020204020204" pitchFamily="34" charset="0"/>
                  </a:rPr>
                  <a:t>Shunt therapy patients were </a:t>
                </a:r>
                <a:r>
                  <a:rPr lang="en-US" sz="1600" b="1" dirty="0">
                    <a:solidFill>
                      <a:schemeClr val="tx2"/>
                    </a:solidFill>
                    <a:latin typeface="Corbel" panose="020B0503020204020204" pitchFamily="34" charset="0"/>
                  </a:rPr>
                  <a:t>over</a:t>
                </a:r>
                <a:r>
                  <a:rPr lang="en-US" sz="1600" dirty="0">
                    <a:solidFill>
                      <a:schemeClr val="tx2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sz="1600" b="1" dirty="0">
                    <a:solidFill>
                      <a:schemeClr val="tx2"/>
                    </a:solidFill>
                    <a:latin typeface="Corbel" panose="020B0503020204020204" pitchFamily="34" charset="0"/>
                  </a:rPr>
                  <a:t>40% more likely </a:t>
                </a:r>
                <a:r>
                  <a:rPr lang="en-US" sz="1600" dirty="0">
                    <a:solidFill>
                      <a:schemeClr val="tx2"/>
                    </a:solidFill>
                    <a:latin typeface="Corbel" panose="020B0503020204020204" pitchFamily="34" charset="0"/>
                  </a:rPr>
                  <a:t>to improve to NYHA Class I/II</a:t>
                </a:r>
                <a:endPara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2BEC725-B5E9-42EC-917B-B62AE2120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985" y="1351152"/>
                <a:ext cx="859536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8" name="Content Placeholder 8">
            <a:extLst>
              <a:ext uri="{FF2B5EF4-FFF2-40B4-BE49-F238E27FC236}">
                <a16:creationId xmlns:a16="http://schemas.microsoft.com/office/drawing/2014/main" id="{7F6CDA81-F752-4B21-84BE-7DFE2551C4D5}"/>
              </a:ext>
            </a:extLst>
          </p:cNvPr>
          <p:cNvGraphicFramePr>
            <a:graphicFrameLocks/>
          </p:cNvGraphicFramePr>
          <p:nvPr/>
        </p:nvGraphicFramePr>
        <p:xfrm>
          <a:off x="6633399" y="2173852"/>
          <a:ext cx="5093215" cy="351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7FA57-E4D2-4A6A-B2C9-2D35499A822F}"/>
              </a:ext>
            </a:extLst>
          </p:cNvPr>
          <p:cNvGrpSpPr/>
          <p:nvPr/>
        </p:nvGrpSpPr>
        <p:grpSpPr>
          <a:xfrm>
            <a:off x="6675067" y="1360071"/>
            <a:ext cx="4951782" cy="744957"/>
            <a:chOff x="2264137" y="1351152"/>
            <a:chExt cx="8607208" cy="74379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612C58-4FAA-4A16-B157-3528F008E5A4}"/>
                </a:ext>
              </a:extLst>
            </p:cNvPr>
            <p:cNvSpPr/>
            <p:nvPr/>
          </p:nvSpPr>
          <p:spPr>
            <a:xfrm>
              <a:off x="2275985" y="1351152"/>
              <a:ext cx="8554427" cy="737139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/>
                </a:gs>
                <a:gs pos="50000">
                  <a:schemeClr val="bg2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3B6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373465-E35D-41F3-8A8E-48E539C639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137" y="2094950"/>
              <a:ext cx="859536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C1C6079-4B25-4081-9A64-4B6563958D73}"/>
                </a:ext>
              </a:extLst>
            </p:cNvPr>
            <p:cNvGrpSpPr/>
            <p:nvPr/>
          </p:nvGrpSpPr>
          <p:grpSpPr>
            <a:xfrm>
              <a:off x="2275985" y="1351152"/>
              <a:ext cx="8595360" cy="581633"/>
              <a:chOff x="2275985" y="1351152"/>
              <a:chExt cx="8595360" cy="581633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81B3878-5A4B-4378-BF3F-AD26867761AD}"/>
                  </a:ext>
                </a:extLst>
              </p:cNvPr>
              <p:cNvSpPr/>
              <p:nvPr/>
            </p:nvSpPr>
            <p:spPr>
              <a:xfrm>
                <a:off x="2368296" y="1611667"/>
                <a:ext cx="8503049" cy="3211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Shunt patients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significantly improved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6MWD </a:t>
                </a:r>
                <a:endPara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C91023C-23D6-4AF6-B665-6B5DB6030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985" y="1351152"/>
                <a:ext cx="859536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CE40271-89A1-4B9F-80DB-1FC40C0DAC65}"/>
              </a:ext>
            </a:extLst>
          </p:cNvPr>
          <p:cNvSpPr txBox="1"/>
          <p:nvPr/>
        </p:nvSpPr>
        <p:spPr>
          <a:xfrm>
            <a:off x="9158006" y="2973892"/>
            <a:ext cx="988008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95"/>
              </a:spcBef>
              <a:spcAft>
                <a:spcPts val="9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 = 0.04</a:t>
            </a: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59389851-EA00-4761-8745-0088D2A58FA7}"/>
              </a:ext>
            </a:extLst>
          </p:cNvPr>
          <p:cNvSpPr txBox="1"/>
          <p:nvPr/>
        </p:nvSpPr>
        <p:spPr>
          <a:xfrm>
            <a:off x="8059363" y="2903533"/>
            <a:ext cx="664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(N=137)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0325C6E4-DB8B-428D-9841-3DCBA26EC979}"/>
              </a:ext>
            </a:extLst>
          </p:cNvPr>
          <p:cNvSpPr txBox="1"/>
          <p:nvPr/>
        </p:nvSpPr>
        <p:spPr>
          <a:xfrm>
            <a:off x="10184765" y="4796641"/>
            <a:ext cx="668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(N=131)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21966-B346-4054-85F4-6E67829529BA}"/>
              </a:ext>
            </a:extLst>
          </p:cNvPr>
          <p:cNvSpPr txBox="1"/>
          <p:nvPr/>
        </p:nvSpPr>
        <p:spPr>
          <a:xfrm>
            <a:off x="7404440" y="5689624"/>
            <a:ext cx="164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Corvia Atrial Shunt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2CDE17-FA25-4B7B-B8C0-0BF273AF3FEC}"/>
              </a:ext>
            </a:extLst>
          </p:cNvPr>
          <p:cNvSpPr txBox="1"/>
          <p:nvPr/>
        </p:nvSpPr>
        <p:spPr>
          <a:xfrm>
            <a:off x="9980407" y="5689624"/>
            <a:ext cx="1256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Sham control</a:t>
            </a:r>
          </a:p>
        </p:txBody>
      </p:sp>
      <p:pic>
        <p:nvPicPr>
          <p:cNvPr id="35" name="590F9A98-2262-4EF3-A2DC-8A8B20ED36E3">
            <a:extLst>
              <a:ext uri="{FF2B5EF4-FFF2-40B4-BE49-F238E27FC236}">
                <a16:creationId xmlns:a16="http://schemas.microsoft.com/office/drawing/2014/main" id="{460495D5-3343-40F5-B48F-F73D6C24E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479" y="202231"/>
            <a:ext cx="1392382" cy="1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7790-A607-4109-A29D-D5F6103EE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DF3709-C970-4F21-B5CC-BFE6444FF9CF}"/>
              </a:ext>
            </a:extLst>
          </p:cNvPr>
          <p:cNvSpPr txBox="1"/>
          <p:nvPr/>
        </p:nvSpPr>
        <p:spPr>
          <a:xfrm>
            <a:off x="1504439" y="5668543"/>
            <a:ext cx="164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Corvia Atrial Shunt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D8B73E-45AB-4017-93AF-E2D789EFBF48}"/>
              </a:ext>
            </a:extLst>
          </p:cNvPr>
          <p:cNvCxnSpPr>
            <a:cxnSpLocks/>
          </p:cNvCxnSpPr>
          <p:nvPr/>
        </p:nvCxnSpPr>
        <p:spPr>
          <a:xfrm>
            <a:off x="1602765" y="5666324"/>
            <a:ext cx="14236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5F92EE9-DB65-4545-A3C2-718C0F410289}"/>
              </a:ext>
            </a:extLst>
          </p:cNvPr>
          <p:cNvSpPr txBox="1"/>
          <p:nvPr/>
        </p:nvSpPr>
        <p:spPr>
          <a:xfrm>
            <a:off x="4122127" y="5668543"/>
            <a:ext cx="1217066" cy="26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Sham control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94A6EE-D10A-4A00-9904-0094FA9658C6}"/>
              </a:ext>
            </a:extLst>
          </p:cNvPr>
          <p:cNvCxnSpPr>
            <a:cxnSpLocks/>
          </p:cNvCxnSpPr>
          <p:nvPr/>
        </p:nvCxnSpPr>
        <p:spPr>
          <a:xfrm>
            <a:off x="3933100" y="5652979"/>
            <a:ext cx="16459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22C402B5-CADE-4DA5-A742-08749B7E4695}"/>
              </a:ext>
            </a:extLst>
          </p:cNvPr>
          <p:cNvSpPr/>
          <p:nvPr/>
        </p:nvSpPr>
        <p:spPr>
          <a:xfrm>
            <a:off x="2743650" y="2475713"/>
            <a:ext cx="1189450" cy="217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73B68"/>
                </a:solidFill>
                <a:latin typeface="Corbel" panose="020B0503020204020204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= </a:t>
            </a:r>
            <a:r>
              <a:rPr lang="en-US" sz="1400" dirty="0">
                <a:solidFill>
                  <a:srgbClr val="173B68"/>
                </a:solidFill>
                <a:latin typeface="Corbel" panose="020B0503020204020204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.009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4252431-885D-4384-8D93-19739B6A5E97}"/>
              </a:ext>
            </a:extLst>
          </p:cNvPr>
          <p:cNvSpPr/>
          <p:nvPr/>
        </p:nvSpPr>
        <p:spPr>
          <a:xfrm>
            <a:off x="2122098" y="3673562"/>
            <a:ext cx="483079" cy="1659141"/>
          </a:xfrm>
          <a:custGeom>
            <a:avLst/>
            <a:gdLst>
              <a:gd name="connsiteX0" fmla="*/ 0 w 483079"/>
              <a:gd name="connsiteY0" fmla="*/ 1095555 h 1742536"/>
              <a:gd name="connsiteX1" fmla="*/ 474453 w 483079"/>
              <a:gd name="connsiteY1" fmla="*/ 0 h 1742536"/>
              <a:gd name="connsiteX2" fmla="*/ 483079 w 483079"/>
              <a:gd name="connsiteY2" fmla="*/ 1742536 h 1742536"/>
              <a:gd name="connsiteX3" fmla="*/ 8627 w 483079"/>
              <a:gd name="connsiteY3" fmla="*/ 1742536 h 1742536"/>
              <a:gd name="connsiteX4" fmla="*/ 0 w 483079"/>
              <a:gd name="connsiteY4" fmla="*/ 1095555 h 17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79" h="1742536">
                <a:moveTo>
                  <a:pt x="0" y="1095555"/>
                </a:moveTo>
                <a:lnTo>
                  <a:pt x="474453" y="0"/>
                </a:lnTo>
                <a:cubicBezTo>
                  <a:pt x="477328" y="580845"/>
                  <a:pt x="480204" y="1161691"/>
                  <a:pt x="483079" y="1742536"/>
                </a:cubicBezTo>
                <a:lnTo>
                  <a:pt x="8627" y="1742536"/>
                </a:lnTo>
                <a:lnTo>
                  <a:pt x="0" y="1095555"/>
                </a:lnTo>
                <a:close/>
              </a:path>
            </a:pathLst>
          </a:custGeom>
          <a:solidFill>
            <a:srgbClr val="97CFD7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02BFE-ADF6-4210-91FA-5E6373E083CF}"/>
              </a:ext>
            </a:extLst>
          </p:cNvPr>
          <p:cNvSpPr txBox="1"/>
          <p:nvPr/>
        </p:nvSpPr>
        <p:spPr>
          <a:xfrm>
            <a:off x="2102931" y="4690102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Δ45%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2602DEE-A077-443E-87D6-9E77C3710B9A}"/>
              </a:ext>
            </a:extLst>
          </p:cNvPr>
          <p:cNvSpPr/>
          <p:nvPr/>
        </p:nvSpPr>
        <p:spPr>
          <a:xfrm>
            <a:off x="4469606" y="4066603"/>
            <a:ext cx="474517" cy="1251355"/>
          </a:xfrm>
          <a:custGeom>
            <a:avLst/>
            <a:gdLst>
              <a:gd name="connsiteX0" fmla="*/ 471488 w 474517"/>
              <a:gd name="connsiteY0" fmla="*/ 0 h 1352550"/>
              <a:gd name="connsiteX1" fmla="*/ 0 w 474517"/>
              <a:gd name="connsiteY1" fmla="*/ 790575 h 1352550"/>
              <a:gd name="connsiteX2" fmla="*/ 0 w 474517"/>
              <a:gd name="connsiteY2" fmla="*/ 1352550 h 1352550"/>
              <a:gd name="connsiteX3" fmla="*/ 473869 w 474517"/>
              <a:gd name="connsiteY3" fmla="*/ 1352550 h 1352550"/>
              <a:gd name="connsiteX4" fmla="*/ 471488 w 474517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17" h="1352550">
                <a:moveTo>
                  <a:pt x="471488" y="0"/>
                </a:moveTo>
                <a:lnTo>
                  <a:pt x="0" y="790575"/>
                </a:lnTo>
                <a:lnTo>
                  <a:pt x="0" y="1352550"/>
                </a:lnTo>
                <a:lnTo>
                  <a:pt x="473869" y="1352550"/>
                </a:lnTo>
                <a:cubicBezTo>
                  <a:pt x="474663" y="905669"/>
                  <a:pt x="475456" y="458787"/>
                  <a:pt x="471488" y="0"/>
                </a:cubicBezTo>
                <a:close/>
              </a:path>
            </a:pathLst>
          </a:custGeom>
          <a:solidFill>
            <a:srgbClr val="97CFD7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2776E3-A9AF-4ABF-8291-42D36956C95B}"/>
              </a:ext>
            </a:extLst>
          </p:cNvPr>
          <p:cNvSpPr txBox="1"/>
          <p:nvPr/>
        </p:nvSpPr>
        <p:spPr>
          <a:xfrm>
            <a:off x="4448507" y="4706089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Δ32%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0C61E3-E10B-4710-B7B0-450E8FB30920}"/>
              </a:ext>
            </a:extLst>
          </p:cNvPr>
          <p:cNvCxnSpPr>
            <a:cxnSpLocks/>
          </p:cNvCxnSpPr>
          <p:nvPr/>
        </p:nvCxnSpPr>
        <p:spPr>
          <a:xfrm flipV="1">
            <a:off x="2111640" y="3630017"/>
            <a:ext cx="493620" cy="1147345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563833-419F-4252-8EB2-486A1C8F337D}"/>
              </a:ext>
            </a:extLst>
          </p:cNvPr>
          <p:cNvCxnSpPr>
            <a:cxnSpLocks/>
          </p:cNvCxnSpPr>
          <p:nvPr/>
        </p:nvCxnSpPr>
        <p:spPr>
          <a:xfrm flipV="1">
            <a:off x="4474634" y="4066603"/>
            <a:ext cx="469489" cy="766356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F3A9B5-FF12-4E4C-AEAF-A7A0F4E6F16C}"/>
              </a:ext>
            </a:extLst>
          </p:cNvPr>
          <p:cNvSpPr txBox="1"/>
          <p:nvPr/>
        </p:nvSpPr>
        <p:spPr>
          <a:xfrm>
            <a:off x="6457950" y="6073301"/>
            <a:ext cx="57340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REDUCE LAP-HF II 12-Month PER Addendum,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Baim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Institute 2022-01-18. Data on file at Corvia Medical.</a:t>
            </a:r>
            <a:endParaRPr lang="en-US" sz="1000" dirty="0">
              <a:latin typeface="Corbel" panose="020B05030202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E6F15E-54A7-495F-8520-5F334623F78D}"/>
              </a:ext>
            </a:extLst>
          </p:cNvPr>
          <p:cNvSpPr txBox="1"/>
          <p:nvPr/>
        </p:nvSpPr>
        <p:spPr>
          <a:xfrm>
            <a:off x="885762" y="6077660"/>
            <a:ext cx="5265121" cy="237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325" indent="-60325">
              <a:lnSpc>
                <a:spcPct val="85000"/>
              </a:lnSpc>
            </a:pPr>
            <a:r>
              <a:rPr lang="en-US" sz="1100" baseline="30000" dirty="0">
                <a:solidFill>
                  <a:schemeClr val="tx2"/>
                </a:solidFill>
                <a:effectLst/>
                <a:latin typeface="Corbel" panose="020B0503020204020204" pitchFamily="34" charset="0"/>
              </a:rPr>
              <a:t>1</a:t>
            </a:r>
            <a:r>
              <a:rPr lang="en-US" sz="1100" dirty="0">
                <a:solidFill>
                  <a:schemeClr val="tx2"/>
                </a:solidFill>
                <a:effectLst/>
                <a:latin typeface="Corbel" panose="020B0503020204020204" pitchFamily="34" charset="0"/>
              </a:rPr>
              <a:t>Statistically significant difference between baseline and 12M for treatment vs control</a:t>
            </a:r>
            <a:endParaRPr lang="en-US" sz="1200" dirty="0">
              <a:solidFill>
                <a:schemeClr val="tx2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2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FFCB-46E5-47E3-8C08-B2B242DE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 responder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42584-44AF-49B9-A0CE-EBA37870BD6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0137" y="872440"/>
            <a:ext cx="11016713" cy="356981"/>
          </a:xfrm>
        </p:spPr>
        <p:txBody>
          <a:bodyPr wrap="square">
            <a:normAutofit/>
          </a:bodyPr>
          <a:lstStyle/>
          <a:p>
            <a:r>
              <a:rPr lang="en-US" sz="1800" dirty="0"/>
              <a:t>no statistically significant safety risk </a:t>
            </a:r>
            <a:r>
              <a:rPr lang="en-US" sz="1800" dirty="0">
                <a:solidFill>
                  <a:schemeClr val="tx2"/>
                </a:solidFill>
              </a:rPr>
              <a:t>versus SHAM control; INCREASE </a:t>
            </a:r>
            <a:r>
              <a:rPr lang="en-US" sz="1800" dirty="0"/>
              <a:t>IN RV Size EXPECTED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8F4C5-7B8E-43B0-8BF7-E19B79B72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563B3-69AC-0C4C-A68E-7D70D3F2958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BD97AC6-192F-43A0-8477-B0A3869A1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922945"/>
              </p:ext>
            </p:extLst>
          </p:nvPr>
        </p:nvGraphicFramePr>
        <p:xfrm>
          <a:off x="610137" y="1578802"/>
          <a:ext cx="10859374" cy="4483553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5660708">
                  <a:extLst>
                    <a:ext uri="{9D8B030D-6E8A-4147-A177-3AD203B41FA5}">
                      <a16:colId xmlns:a16="http://schemas.microsoft.com/office/drawing/2014/main" val="1847347748"/>
                    </a:ext>
                  </a:extLst>
                </a:gridCol>
                <a:gridCol w="2076017">
                  <a:extLst>
                    <a:ext uri="{9D8B030D-6E8A-4147-A177-3AD203B41FA5}">
                      <a16:colId xmlns:a16="http://schemas.microsoft.com/office/drawing/2014/main" val="2976933940"/>
                    </a:ext>
                  </a:extLst>
                </a:gridCol>
                <a:gridCol w="2076017">
                  <a:extLst>
                    <a:ext uri="{9D8B030D-6E8A-4147-A177-3AD203B41FA5}">
                      <a16:colId xmlns:a16="http://schemas.microsoft.com/office/drawing/2014/main" val="1320532998"/>
                    </a:ext>
                  </a:extLst>
                </a:gridCol>
                <a:gridCol w="1046632">
                  <a:extLst>
                    <a:ext uri="{9D8B030D-6E8A-4147-A177-3AD203B41FA5}">
                      <a16:colId xmlns:a16="http://schemas.microsoft.com/office/drawing/2014/main" val="891314962"/>
                    </a:ext>
                  </a:extLst>
                </a:gridCol>
              </a:tblGrid>
              <a:tr h="6362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dirty="0">
                          <a:effectLst/>
                        </a:rPr>
                        <a:t>Events through 12m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dirty="0">
                          <a:effectLst/>
                        </a:rPr>
                        <a:t>Corvia Atrial Shunt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N=161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dirty="0">
                          <a:effectLst/>
                        </a:rPr>
                        <a:t>Sham control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N=152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600" dirty="0">
                          <a:effectLst/>
                        </a:rPr>
                        <a:t>P-Value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376734077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Cardiovascular Mortality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 1/161 (0.62%)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 0/152 (0.00%)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2365287450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Non-fatal Ischemic Stroke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 1/161 (0.62%)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 0/152 (0.00%)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307168201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New Onset or Worsening of Kidney Dysfunction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12/161 (7.45%)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16/152 (10.53%)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0.34</a:t>
                      </a:r>
                      <a:endParaRPr lang="en-US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521877467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MACE (Any MACE)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 3/161 (1.86%)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 0/152 (0.00%)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0.95</a:t>
                      </a:r>
                      <a:endParaRPr lang="en-US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2926422564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 lvl="0" indent="11430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Cardiac Death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0/161 (0.00%)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0/152 (0.00%)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620081764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 lvl="0" indent="11430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Myocardial Infarction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1/161 (0.62%)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0/152 (0.00%)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2051874065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 lvl="0" indent="11430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Cardiac Tamponade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2/161 (1.24%)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0/152 (0.00%)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</a:rPr>
                        <a:t>0.94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402936151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 lvl="0" indent="11430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Emergency Cardiac Surgery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0/161 (0.00%)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0/152 (0.00%)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905544675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Thrombo-embolic Complications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 0/161 (0.00%)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 0/152 (0.00%)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30334807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Newly Acquired Persistent or Permanent </a:t>
                      </a:r>
                      <a:r>
                        <a:rPr lang="en-US" sz="1500" dirty="0" err="1">
                          <a:effectLst/>
                        </a:rPr>
                        <a:t>AFib</a:t>
                      </a:r>
                      <a:r>
                        <a:rPr lang="en-US" sz="1500" dirty="0">
                          <a:effectLst/>
                        </a:rPr>
                        <a:t> or Atrial Flutter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 3/161 (1.86%)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 2/152 (1.32%)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3954343121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≥30% Increase in RV Size and/or Decrease in TAPSE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56/161 (34.78%)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</a:rPr>
                        <a:t> 32/152 (21.05%)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0.01</a:t>
                      </a:r>
                      <a:endParaRPr lang="en-US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2366687931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 lvl="1" indent="11430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≥30% Increase in RV Size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54/161 (33.54%)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30/152 (19.74%)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</a:rPr>
                        <a:t>0.01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628972458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marL="0" marR="0" lvl="1" indent="11430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≥30% Decrease in TAPSE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3/161 (1.86%)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  3/152 (1.97%)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2224221230"/>
                  </a:ext>
                </a:extLst>
              </a:tr>
            </a:tbl>
          </a:graphicData>
        </a:graphic>
      </p:graphicFrame>
      <p:pic>
        <p:nvPicPr>
          <p:cNvPr id="8" name="590F9A98-2262-4EF3-A2DC-8A8B20ED36E3">
            <a:extLst>
              <a:ext uri="{FF2B5EF4-FFF2-40B4-BE49-F238E27FC236}">
                <a16:creationId xmlns:a16="http://schemas.microsoft.com/office/drawing/2014/main" id="{55C4FF05-0090-4E70-85C0-A998C300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479" y="202231"/>
            <a:ext cx="1392382" cy="1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CDB917-ECE6-4ED8-87E3-CE03D38CA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REDUCE LAP-HF II Clinical Summary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15EBC-E360-47B1-BB43-D3431B25744A}"/>
              </a:ext>
            </a:extLst>
          </p:cNvPr>
          <p:cNvSpPr txBox="1"/>
          <p:nvPr/>
        </p:nvSpPr>
        <p:spPr>
          <a:xfrm>
            <a:off x="5459105" y="6073302"/>
            <a:ext cx="67328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REDUCE LAP-HF II 12-Month Primary Endpoint Report Addendum,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Baim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Institute 2022-01-18. Data on file at Corvia Medical.</a:t>
            </a:r>
            <a:endParaRPr lang="en-US" sz="1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5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EAA98-895B-48D8-BC46-58247D34D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7" y="1210961"/>
            <a:ext cx="11043292" cy="5061502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REDUCE LAP-HF II is the largest device therapy trial in </a:t>
            </a:r>
            <a:r>
              <a:rPr lang="en-US" sz="1800" dirty="0" err="1"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HFpEF</a:t>
            </a:r>
            <a:r>
              <a:rPr lang="en-US" sz="1800" dirty="0"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, addressing the biggest unmet need in cardiology</a:t>
            </a:r>
          </a:p>
          <a:p>
            <a:endParaRPr lang="en-US" sz="1200" dirty="0">
              <a:latin typeface="Corbel" panose="020B050302020402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1800" dirty="0"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The study has significantly advanced the understanding of patient selection, and we are now able to clearly identify potential responders, which represent &gt;50% of the trial population</a:t>
            </a:r>
          </a:p>
          <a:p>
            <a:endParaRPr lang="en-US" sz="1200" dirty="0">
              <a:latin typeface="Corbel" panose="020B050302020402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Patients with normal exercise pulmonary vascular resistance (PVR &lt;1.74) and without a pacemaker derived significant clinical benefit from the shunt</a:t>
            </a:r>
            <a:endParaRPr lang="en-US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45% </a:t>
            </a:r>
            <a:r>
              <a:rPr lang="en-US" sz="1800" dirty="0">
                <a:solidFill>
                  <a:schemeClr val="tx1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reduction in the rate of HF events</a:t>
            </a:r>
            <a:r>
              <a:rPr lang="en-US" sz="1800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/>
              <a:t>(12 vs. 22 events per 100 </a:t>
            </a:r>
            <a:r>
              <a:rPr lang="en-US" sz="1800" b="0" i="0" u="none" strike="noStrike" baseline="0" dirty="0">
                <a:solidFill>
                  <a:schemeClr val="tx1"/>
                </a:solidFill>
              </a:rPr>
              <a:t>patient-years, p = 0.007)</a:t>
            </a:r>
            <a:endParaRPr lang="en-US" sz="1800" dirty="0">
              <a:solidFill>
                <a:schemeClr val="tx1"/>
              </a:solidFill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55% greater improvement in health status over sham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assessed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ea typeface="+mn-ea"/>
                <a:cs typeface="+mn-cs"/>
              </a:rPr>
              <a:t>by KCCQ overall summary score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(+5.5 points, 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= 0.027)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rgbClr val="173B68"/>
                </a:solidFill>
              </a:rPr>
              <a:t>including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ea typeface="+mn-ea"/>
                <a:cs typeface="+mn-cs"/>
              </a:rPr>
              <a:t> 40% more patients </a:t>
            </a:r>
            <a:r>
              <a:rPr lang="en-US" sz="1800" dirty="0">
                <a:solidFill>
                  <a:srgbClr val="173B68"/>
                </a:solidFill>
              </a:rPr>
              <a:t>with 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3B68"/>
                </a:solidFill>
                <a:effectLst/>
                <a:uLnTx/>
                <a:uFillTx/>
                <a:ea typeface="+mn-ea"/>
                <a:cs typeface="+mn-cs"/>
              </a:rPr>
              <a:t>very large (&gt;20 points) quality of life improvement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200" dirty="0">
              <a:effectLst/>
              <a:latin typeface="Corbel" panose="020B050302020402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The responder group makes strong pathophysiologic sense and is supported by congruence in clinical outcomes, including a reduction in the HF </a:t>
            </a:r>
            <a:r>
              <a:rPr lang="en-US" sz="18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eve</a:t>
            </a:r>
            <a:r>
              <a:rPr lang="en-US" sz="1800" dirty="0">
                <a:effectLst/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nt rate and </a:t>
            </a:r>
            <a:r>
              <a:rPr lang="en-US" sz="1800" dirty="0"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an improvement in</a:t>
            </a:r>
            <a:r>
              <a:rPr lang="en-US" sz="1800" dirty="0">
                <a:effectLst/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health status (both KCCQ and NYHA class)</a:t>
            </a:r>
            <a:endParaRPr lang="en-US" sz="1800" dirty="0">
              <a:latin typeface="Corbel" panose="020B050302020402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US" sz="1200" dirty="0">
              <a:latin typeface="Corbel" panose="020B050302020402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1800" dirty="0"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Exercise hemodynamic phenotyping plays a critical role in appropriate patient selection</a:t>
            </a:r>
          </a:p>
          <a:p>
            <a:endParaRPr lang="en-US" sz="1200" dirty="0">
              <a:latin typeface="Corbel" panose="020B050302020402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1800" dirty="0">
                <a:latin typeface="Corbel" panose="020B0503020204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RESPONDER-HF, a confirmatory, randomized trial in the responder population is expected to begin Q3 ‘22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6D053-3E6A-4AE0-94A6-56776CB0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LAP-HF ii summary</a:t>
            </a:r>
          </a:p>
        </p:txBody>
      </p:sp>
      <p:pic>
        <p:nvPicPr>
          <p:cNvPr id="5" name="590F9A98-2262-4EF3-A2DC-8A8B20ED36E3">
            <a:extLst>
              <a:ext uri="{FF2B5EF4-FFF2-40B4-BE49-F238E27FC236}">
                <a16:creationId xmlns:a16="http://schemas.microsoft.com/office/drawing/2014/main" id="{D11D1782-C656-49CB-BDD7-EAE3A95D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479" y="202231"/>
            <a:ext cx="1392382" cy="1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7EB538A-6A1F-C52E-6603-D4F3AED0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247" y="6416009"/>
            <a:ext cx="542215" cy="365125"/>
          </a:xfrm>
        </p:spPr>
        <p:txBody>
          <a:bodyPr/>
          <a:lstStyle/>
          <a:p>
            <a:fld id="{599563B3-69AC-0C4C-A68E-7D70D3F295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2AE741-F609-7406-2718-31279376F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947" y="6416010"/>
            <a:ext cx="3025978" cy="365125"/>
          </a:xfrm>
        </p:spPr>
        <p:txBody>
          <a:bodyPr/>
          <a:lstStyle/>
          <a:p>
            <a:r>
              <a:rPr lang="en-US" dirty="0"/>
              <a:t>REDUCE LAP-HF II Clinical Summary</a:t>
            </a:r>
          </a:p>
        </p:txBody>
      </p:sp>
    </p:spTree>
    <p:extLst>
      <p:ext uri="{BB962C8B-B14F-4D97-AF65-F5344CB8AC3E}">
        <p14:creationId xmlns:p14="http://schemas.microsoft.com/office/powerpoint/2010/main" val="39165053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Divider Slides">
  <a:themeElements>
    <a:clrScheme name="Custom 1">
      <a:dk1>
        <a:srgbClr val="173B68"/>
      </a:dk1>
      <a:lt1>
        <a:srgbClr val="FFFFFF"/>
      </a:lt1>
      <a:dk2>
        <a:srgbClr val="193B6B"/>
      </a:dk2>
      <a:lt2>
        <a:srgbClr val="FFFFFF"/>
      </a:lt2>
      <a:accent1>
        <a:srgbClr val="65A0BF"/>
      </a:accent1>
      <a:accent2>
        <a:srgbClr val="97CFD7"/>
      </a:accent2>
      <a:accent3>
        <a:srgbClr val="5A2E61"/>
      </a:accent3>
      <a:accent4>
        <a:srgbClr val="3DBCAC"/>
      </a:accent4>
      <a:accent5>
        <a:srgbClr val="DEE567"/>
      </a:accent5>
      <a:accent6>
        <a:srgbClr val="E81D2C"/>
      </a:accent6>
      <a:hlink>
        <a:srgbClr val="59CBE8"/>
      </a:hlink>
      <a:folHlink>
        <a:srgbClr val="59CAE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Corvia Medical Colors">
      <a:dk1>
        <a:srgbClr val="173B68"/>
      </a:dk1>
      <a:lt1>
        <a:srgbClr val="FFFFFF"/>
      </a:lt1>
      <a:dk2>
        <a:srgbClr val="193B6B"/>
      </a:dk2>
      <a:lt2>
        <a:srgbClr val="FFFFFF"/>
      </a:lt2>
      <a:accent1>
        <a:srgbClr val="65A0BF"/>
      </a:accent1>
      <a:accent2>
        <a:srgbClr val="97CFD7"/>
      </a:accent2>
      <a:accent3>
        <a:srgbClr val="5A2E61"/>
      </a:accent3>
      <a:accent4>
        <a:srgbClr val="3DBCAC"/>
      </a:accent4>
      <a:accent5>
        <a:srgbClr val="DEE567"/>
      </a:accent5>
      <a:accent6>
        <a:srgbClr val="E81D2C"/>
      </a:accent6>
      <a:hlink>
        <a:srgbClr val="59CBE8"/>
      </a:hlink>
      <a:folHlink>
        <a:srgbClr val="59CAE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s">
  <a:themeElements>
    <a:clrScheme name="Corvia Medical Colors">
      <a:dk1>
        <a:srgbClr val="173B68"/>
      </a:dk1>
      <a:lt1>
        <a:srgbClr val="FFFFFF"/>
      </a:lt1>
      <a:dk2>
        <a:srgbClr val="193B6B"/>
      </a:dk2>
      <a:lt2>
        <a:srgbClr val="FFFFFF"/>
      </a:lt2>
      <a:accent1>
        <a:srgbClr val="65A0BF"/>
      </a:accent1>
      <a:accent2>
        <a:srgbClr val="97CFD7"/>
      </a:accent2>
      <a:accent3>
        <a:srgbClr val="5A2E61"/>
      </a:accent3>
      <a:accent4>
        <a:srgbClr val="3DBCAC"/>
      </a:accent4>
      <a:accent5>
        <a:srgbClr val="DEE567"/>
      </a:accent5>
      <a:accent6>
        <a:srgbClr val="E81D2C"/>
      </a:accent6>
      <a:hlink>
        <a:srgbClr val="59CBE8"/>
      </a:hlink>
      <a:folHlink>
        <a:srgbClr val="59CAE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Content Slides">
  <a:themeElements>
    <a:clrScheme name="Corvia Medical Colors">
      <a:dk1>
        <a:srgbClr val="173B68"/>
      </a:dk1>
      <a:lt1>
        <a:srgbClr val="FFFFFF"/>
      </a:lt1>
      <a:dk2>
        <a:srgbClr val="193B6B"/>
      </a:dk2>
      <a:lt2>
        <a:srgbClr val="FFFFFF"/>
      </a:lt2>
      <a:accent1>
        <a:srgbClr val="65A0BF"/>
      </a:accent1>
      <a:accent2>
        <a:srgbClr val="97CFD7"/>
      </a:accent2>
      <a:accent3>
        <a:srgbClr val="5A2E61"/>
      </a:accent3>
      <a:accent4>
        <a:srgbClr val="3DBCAC"/>
      </a:accent4>
      <a:accent5>
        <a:srgbClr val="DEE567"/>
      </a:accent5>
      <a:accent6>
        <a:srgbClr val="E81D2C"/>
      </a:accent6>
      <a:hlink>
        <a:srgbClr val="59CBE8"/>
      </a:hlink>
      <a:folHlink>
        <a:srgbClr val="59CAE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Content Slides">
  <a:themeElements>
    <a:clrScheme name="Corvia Medical Colors">
      <a:dk1>
        <a:srgbClr val="173B68"/>
      </a:dk1>
      <a:lt1>
        <a:srgbClr val="FFFFFF"/>
      </a:lt1>
      <a:dk2>
        <a:srgbClr val="193B6B"/>
      </a:dk2>
      <a:lt2>
        <a:srgbClr val="FFFFFF"/>
      </a:lt2>
      <a:accent1>
        <a:srgbClr val="65A0BF"/>
      </a:accent1>
      <a:accent2>
        <a:srgbClr val="97CFD7"/>
      </a:accent2>
      <a:accent3>
        <a:srgbClr val="5A2E61"/>
      </a:accent3>
      <a:accent4>
        <a:srgbClr val="3DBCAC"/>
      </a:accent4>
      <a:accent5>
        <a:srgbClr val="DEE567"/>
      </a:accent5>
      <a:accent6>
        <a:srgbClr val="E81D2C"/>
      </a:accent6>
      <a:hlink>
        <a:srgbClr val="59CBE8"/>
      </a:hlink>
      <a:folHlink>
        <a:srgbClr val="59CAE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tent Slides">
  <a:themeElements>
    <a:clrScheme name="Corvia Medical Colors">
      <a:dk1>
        <a:srgbClr val="173B68"/>
      </a:dk1>
      <a:lt1>
        <a:srgbClr val="FFFFFF"/>
      </a:lt1>
      <a:dk2>
        <a:srgbClr val="193B6B"/>
      </a:dk2>
      <a:lt2>
        <a:srgbClr val="FFFFFF"/>
      </a:lt2>
      <a:accent1>
        <a:srgbClr val="65A0BF"/>
      </a:accent1>
      <a:accent2>
        <a:srgbClr val="97CFD7"/>
      </a:accent2>
      <a:accent3>
        <a:srgbClr val="5A2E61"/>
      </a:accent3>
      <a:accent4>
        <a:srgbClr val="3DBCAC"/>
      </a:accent4>
      <a:accent5>
        <a:srgbClr val="DEE567"/>
      </a:accent5>
      <a:accent6>
        <a:srgbClr val="E81D2C"/>
      </a:accent6>
      <a:hlink>
        <a:srgbClr val="59CBE8"/>
      </a:hlink>
      <a:folHlink>
        <a:srgbClr val="59CAE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tent Slides">
  <a:themeElements>
    <a:clrScheme name="Corvia Medical Colors">
      <a:dk1>
        <a:srgbClr val="173B68"/>
      </a:dk1>
      <a:lt1>
        <a:srgbClr val="FFFFFF"/>
      </a:lt1>
      <a:dk2>
        <a:srgbClr val="193B6B"/>
      </a:dk2>
      <a:lt2>
        <a:srgbClr val="FFFFFF"/>
      </a:lt2>
      <a:accent1>
        <a:srgbClr val="65A0BF"/>
      </a:accent1>
      <a:accent2>
        <a:srgbClr val="97CFD7"/>
      </a:accent2>
      <a:accent3>
        <a:srgbClr val="5A2E61"/>
      </a:accent3>
      <a:accent4>
        <a:srgbClr val="3DBCAC"/>
      </a:accent4>
      <a:accent5>
        <a:srgbClr val="DEE567"/>
      </a:accent5>
      <a:accent6>
        <a:srgbClr val="E81D2C"/>
      </a:accent6>
      <a:hlink>
        <a:srgbClr val="59CBE8"/>
      </a:hlink>
      <a:folHlink>
        <a:srgbClr val="59CAE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ontent Slides">
  <a:themeElements>
    <a:clrScheme name="Corvia Medical Colors">
      <a:dk1>
        <a:srgbClr val="173B68"/>
      </a:dk1>
      <a:lt1>
        <a:srgbClr val="FFFFFF"/>
      </a:lt1>
      <a:dk2>
        <a:srgbClr val="193B6B"/>
      </a:dk2>
      <a:lt2>
        <a:srgbClr val="FFFFFF"/>
      </a:lt2>
      <a:accent1>
        <a:srgbClr val="65A0BF"/>
      </a:accent1>
      <a:accent2>
        <a:srgbClr val="97CFD7"/>
      </a:accent2>
      <a:accent3>
        <a:srgbClr val="5A2E61"/>
      </a:accent3>
      <a:accent4>
        <a:srgbClr val="3DBCAC"/>
      </a:accent4>
      <a:accent5>
        <a:srgbClr val="DEE567"/>
      </a:accent5>
      <a:accent6>
        <a:srgbClr val="E81D2C"/>
      </a:accent6>
      <a:hlink>
        <a:srgbClr val="59CBE8"/>
      </a:hlink>
      <a:folHlink>
        <a:srgbClr val="59CAE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2CDA76FC0564FBC6D0E0EB0112BEF" ma:contentTypeVersion="7" ma:contentTypeDescription="Create a new document." ma:contentTypeScope="" ma:versionID="8e07ef9386c14d8052deaab1ddca6cc6">
  <xsd:schema xmlns:xsd="http://www.w3.org/2001/XMLSchema" xmlns:xs="http://www.w3.org/2001/XMLSchema" xmlns:p="http://schemas.microsoft.com/office/2006/metadata/properties" xmlns:ns3="339b8ae3-b89f-443d-8a45-b039fb8ee20c" xmlns:ns4="684c021d-40fd-4751-90c2-5dda6d1e4dc4" targetNamespace="http://schemas.microsoft.com/office/2006/metadata/properties" ma:root="true" ma:fieldsID="a00bdf6e0e45f3ab58158e01a499b9d9" ns3:_="" ns4:_="">
    <xsd:import namespace="339b8ae3-b89f-443d-8a45-b039fb8ee20c"/>
    <xsd:import namespace="684c021d-40fd-4751-90c2-5dda6d1e4dc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b8ae3-b89f-443d-8a45-b039fb8ee2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c021d-40fd-4751-90c2-5dda6d1e4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57EDE0-5DB9-4075-BF80-A5C62F60131F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684c021d-40fd-4751-90c2-5dda6d1e4dc4"/>
    <ds:schemaRef ds:uri="339b8ae3-b89f-443d-8a45-b039fb8ee20c"/>
  </ds:schemaRefs>
</ds:datastoreItem>
</file>

<file path=customXml/itemProps2.xml><?xml version="1.0" encoding="utf-8"?>
<ds:datastoreItem xmlns:ds="http://schemas.openxmlformats.org/officeDocument/2006/customXml" ds:itemID="{D1C43EF6-FB16-42D0-B188-DE0EF172DF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0B356D-47C7-47DA-944A-B6F0DFB656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9b8ae3-b89f-443d-8a45-b039fb8ee20c"/>
    <ds:schemaRef ds:uri="684c021d-40fd-4751-90c2-5dda6d1e4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06-PPT-Corvia Template_FINAL</Template>
  <TotalTime>75592</TotalTime>
  <Words>1639</Words>
  <Application>Microsoft Office PowerPoint</Application>
  <PresentationFormat>Widescreen</PresentationFormat>
  <Paragraphs>299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Effra Light</vt:lpstr>
      <vt:lpstr>Times New Roman</vt:lpstr>
      <vt:lpstr>Cover and Divider Slides</vt:lpstr>
      <vt:lpstr>Content Slides</vt:lpstr>
      <vt:lpstr>1_Content Slides</vt:lpstr>
      <vt:lpstr>7_Content Slides</vt:lpstr>
      <vt:lpstr>8_Content Slides</vt:lpstr>
      <vt:lpstr>2_Content Slides</vt:lpstr>
      <vt:lpstr>3_Content Slides</vt:lpstr>
      <vt:lpstr>4_Content Slides</vt:lpstr>
      <vt:lpstr>REDUCE LAP-HF II Trial:  results summary</vt:lpstr>
      <vt:lpstr>Reduce lap-hf II study design1</vt:lpstr>
      <vt:lpstr>Primary results</vt:lpstr>
      <vt:lpstr>Primary Endpoint in responder group</vt:lpstr>
      <vt:lpstr>HF Events in Responder group</vt:lpstr>
      <vt:lpstr>KCCQ-OSS in responder group</vt:lpstr>
      <vt:lpstr>NYHA Class &amp; 6MWD in Responder Group</vt:lpstr>
      <vt:lpstr>Safety in responder group</vt:lpstr>
      <vt:lpstr>REDUCE LAP-HF ii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Latent pvd alters the response to atrial shunt therapy</dc:title>
  <dc:creator>Javier Echenique</dc:creator>
  <cp:lastModifiedBy>Lisa Ensz</cp:lastModifiedBy>
  <cp:revision>170</cp:revision>
  <cp:lastPrinted>2022-03-29T13:59:24Z</cp:lastPrinted>
  <dcterms:created xsi:type="dcterms:W3CDTF">2022-02-02T07:42:34Z</dcterms:created>
  <dcterms:modified xsi:type="dcterms:W3CDTF">2022-09-15T14:58:32Z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0x0101009112CDA76FC0564FBC6D0E0EB0112BEF</vt:lpwstr>
  </property>
</Properties>
</file>